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Canva Sans" charset="1" panose="020B0503030501040103"/>
      <p:regular r:id="rId31"/>
    </p:embeddedFont>
    <p:embeddedFont>
      <p:font typeface="Canva Sans Bold" charset="1" panose="020B0803030501040103"/>
      <p:regular r:id="rId32"/>
    </p:embeddedFont>
    <p:embeddedFont>
      <p:font typeface="Inter" charset="1" panose="020B0502030000000004"/>
      <p:regular r:id="rId33"/>
    </p:embeddedFont>
    <p:embeddedFont>
      <p:font typeface="Poppins Bold" charset="1" panose="00000800000000000000"/>
      <p:regular r:id="rId34"/>
    </p:embeddedFont>
    <p:embeddedFont>
      <p:font typeface="Poppins Bold Italics" charset="1" panose="00000800000000000000"/>
      <p:regular r:id="rId35"/>
    </p:embeddedFont>
    <p:embeddedFont>
      <p:font typeface="Poppins" charset="1" panose="00000500000000000000"/>
      <p:regular r:id="rId36"/>
    </p:embeddedFont>
    <p:embeddedFont>
      <p:font typeface="Inter Bold" charset="1" panose="020B0802030000000004"/>
      <p:regular r:id="rId37"/>
    </p:embeddedFont>
    <p:embeddedFont>
      <p:font typeface="Poppins Semi-Bold" charset="1" panose="0000070000000000000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ustomXml" Target="../customXml/item1.xml"/><Relationship Id="rId21" Type="http://schemas.openxmlformats.org/officeDocument/2006/relationships/slide" Target="slides/slide16.xml"/><Relationship Id="rId34" Type="http://schemas.openxmlformats.org/officeDocument/2006/relationships/font" Target="fonts/font34.fntdata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2.fntdata"/><Relationship Id="rId37" Type="http://schemas.openxmlformats.org/officeDocument/2006/relationships/font" Target="fonts/font37.fntdata"/><Relationship Id="rId6" Type="http://schemas.openxmlformats.org/officeDocument/2006/relationships/slide" Target="slides/slide1.xml"/><Relationship Id="rId40" Type="http://schemas.openxmlformats.org/officeDocument/2006/relationships/customXml" Target="../customXml/item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6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1.fntdata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3.fntdata"/><Relationship Id="rId38" Type="http://schemas.openxmlformats.org/officeDocument/2006/relationships/font" Target="fonts/font38.fntdata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Relationship Id="rId6" Target="../media/image35.jpeg" Type="http://schemas.openxmlformats.org/officeDocument/2006/relationships/image"/><Relationship Id="rId7" Target="../media/image36.jpeg" Type="http://schemas.openxmlformats.org/officeDocument/2006/relationships/image"/><Relationship Id="rId8" Target="../media/image3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Relationship Id="rId5" Target="../media/image40.jpeg" Type="http://schemas.openxmlformats.org/officeDocument/2006/relationships/image"/><Relationship Id="rId6" Target="../media/image41.jpeg" Type="http://schemas.openxmlformats.org/officeDocument/2006/relationships/image"/><Relationship Id="rId7" Target="../media/image42.jpeg" Type="http://schemas.openxmlformats.org/officeDocument/2006/relationships/image"/><Relationship Id="rId8" Target="../media/image4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4.jpeg" Type="http://schemas.openxmlformats.org/officeDocument/2006/relationships/image"/><Relationship Id="rId4" Target="../media/image4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Relationship Id="rId5" Target="../media/image5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png" Type="http://schemas.openxmlformats.org/officeDocument/2006/relationships/image"/><Relationship Id="rId12" Target="../media/image2.pn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jpe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VAHDnSWi1dM.mp4" Type="http://schemas.openxmlformats.org/officeDocument/2006/relationships/video"/><Relationship Id="rId4" Target="../media/VAHDnSWi1dM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3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860627" cy="10287000"/>
            <a:chOff x="0" y="0"/>
            <a:chExt cx="1190343" cy="20893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90343" cy="2089377"/>
            </a:xfrm>
            <a:custGeom>
              <a:avLst/>
              <a:gdLst/>
              <a:ahLst/>
              <a:cxnLst/>
              <a:rect r="r" b="b" t="t" l="l"/>
              <a:pathLst>
                <a:path h="2089377" w="1190343">
                  <a:moveTo>
                    <a:pt x="0" y="0"/>
                  </a:moveTo>
                  <a:lnTo>
                    <a:pt x="1190343" y="0"/>
                  </a:lnTo>
                  <a:lnTo>
                    <a:pt x="1190343" y="2089377"/>
                  </a:lnTo>
                  <a:lnTo>
                    <a:pt x="0" y="2089377"/>
                  </a:lnTo>
                  <a:close/>
                </a:path>
              </a:pathLst>
            </a:custGeom>
            <a:gradFill rotWithShape="true">
              <a:gsLst>
                <a:gs pos="0">
                  <a:srgbClr val="222222">
                    <a:alpha val="0"/>
                  </a:srgbClr>
                </a:gs>
                <a:gs pos="100000">
                  <a:srgbClr val="1816B6">
                    <a:alpha val="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190343" cy="21370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752556"/>
            <a:ext cx="7411057" cy="7848328"/>
          </a:xfrm>
          <a:custGeom>
            <a:avLst/>
            <a:gdLst/>
            <a:ahLst/>
            <a:cxnLst/>
            <a:rect r="r" b="b" t="t" l="l"/>
            <a:pathLst>
              <a:path h="7848328" w="7411057">
                <a:moveTo>
                  <a:pt x="0" y="0"/>
                </a:moveTo>
                <a:lnTo>
                  <a:pt x="7411057" y="0"/>
                </a:lnTo>
                <a:lnTo>
                  <a:pt x="7411057" y="7848328"/>
                </a:lnTo>
                <a:lnTo>
                  <a:pt x="0" y="7848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38" t="0" r="-14123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38556" y="9409112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16867" y="4018915"/>
            <a:ext cx="11236178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Transforming clinical therapy into an immersive adventure for Children using Deep Learning and advance motion tracking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48893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012521" y="297151"/>
            <a:ext cx="4311730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b="true" sz="9200" spc="-680">
                <a:gradFill>
                  <a:gsLst>
                    <a:gs pos="0">
                      <a:srgbClr val="015027">
                        <a:alpha val="100000"/>
                      </a:srgbClr>
                    </a:gs>
                    <a:gs pos="100000">
                      <a:srgbClr val="295B13">
                        <a:alpha val="100000"/>
                      </a:srgbClr>
                    </a:gs>
                  </a:gsLst>
                  <a:lin ang="0"/>
                </a:gradFill>
                <a:latin typeface="Canva Sans Bold"/>
                <a:ea typeface="Canva Sans Bold"/>
                <a:cs typeface="Canva Sans Bold"/>
                <a:sym typeface="Canva Sans Bold"/>
              </a:rPr>
              <a:t>ARMIGO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64896" y="2139921"/>
            <a:ext cx="12427373" cy="134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Gamifie</a:t>
            </a:r>
            <a:r>
              <a:rPr lang="en-US" sz="3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 VR-Based Therapy System for Upper Limb Rehabilitation for Children with Hemiplegia.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26651" y="8032266"/>
            <a:ext cx="5408305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Progress presentation 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626651" y="8593264"/>
            <a:ext cx="5408305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10/03/2026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71000" y="8562784"/>
            <a:ext cx="5408305" cy="815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25-26j-472</a:t>
            </a:r>
          </a:p>
          <a:p>
            <a:pPr algn="l">
              <a:lnSpc>
                <a:spcPts val="3360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-2500721" y="3516133"/>
            <a:ext cx="3529421" cy="3338071"/>
            <a:chOff x="0" y="0"/>
            <a:chExt cx="929559" cy="8791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29559" cy="879163"/>
            </a:xfrm>
            <a:custGeom>
              <a:avLst/>
              <a:gdLst/>
              <a:ahLst/>
              <a:cxnLst/>
              <a:rect r="r" b="b" t="t" l="l"/>
              <a:pathLst>
                <a:path h="879163" w="929559">
                  <a:moveTo>
                    <a:pt x="0" y="0"/>
                  </a:moveTo>
                  <a:lnTo>
                    <a:pt x="929559" y="0"/>
                  </a:lnTo>
                  <a:lnTo>
                    <a:pt x="929559" y="879163"/>
                  </a:lnTo>
                  <a:lnTo>
                    <a:pt x="0" y="879163"/>
                  </a:lnTo>
                  <a:close/>
                </a:path>
              </a:pathLst>
            </a:custGeom>
            <a:solidFill>
              <a:srgbClr val="0077B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929559" cy="9267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1956083" y="6753034"/>
            <a:ext cx="2618042" cy="4114800"/>
          </a:xfrm>
          <a:custGeom>
            <a:avLst/>
            <a:gdLst/>
            <a:ahLst/>
            <a:cxnLst/>
            <a:rect r="r" b="b" t="t" l="l"/>
            <a:pathLst>
              <a:path h="4114800" w="2618042">
                <a:moveTo>
                  <a:pt x="0" y="0"/>
                </a:moveTo>
                <a:lnTo>
                  <a:pt x="2618042" y="0"/>
                </a:lnTo>
                <a:lnTo>
                  <a:pt x="2618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400000">
            <a:off x="14321042" y="6505414"/>
            <a:ext cx="7315200" cy="247973"/>
          </a:xfrm>
          <a:custGeom>
            <a:avLst/>
            <a:gdLst/>
            <a:ahLst/>
            <a:cxnLst/>
            <a:rect r="r" b="b" t="t" l="l"/>
            <a:pathLst>
              <a:path h="247973" w="7315200">
                <a:moveTo>
                  <a:pt x="0" y="0"/>
                </a:moveTo>
                <a:lnTo>
                  <a:pt x="7315200" y="0"/>
                </a:lnTo>
                <a:lnTo>
                  <a:pt x="7315200" y="247972"/>
                </a:lnTo>
                <a:lnTo>
                  <a:pt x="0" y="2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574125" y="-869877"/>
            <a:ext cx="3251377" cy="2483239"/>
          </a:xfrm>
          <a:custGeom>
            <a:avLst/>
            <a:gdLst/>
            <a:ahLst/>
            <a:cxnLst/>
            <a:rect r="r" b="b" t="t" l="l"/>
            <a:pathLst>
              <a:path h="2483239" w="3251377">
                <a:moveTo>
                  <a:pt x="0" y="0"/>
                </a:moveTo>
                <a:lnTo>
                  <a:pt x="3251377" y="0"/>
                </a:lnTo>
                <a:lnTo>
                  <a:pt x="3251377" y="2483240"/>
                </a:lnTo>
                <a:lnTo>
                  <a:pt x="0" y="2483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771519" y="8342613"/>
            <a:ext cx="4756636" cy="529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20180C"/>
                </a:solidFill>
                <a:latin typeface="Inter"/>
                <a:ea typeface="Inter"/>
                <a:cs typeface="Inter"/>
                <a:sym typeface="Inter"/>
              </a:rPr>
              <a:t>06 Jan,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339463"/>
            <a:ext cx="10752924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Overall System Diagram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104821" y="1910985"/>
            <a:ext cx="8594706" cy="6947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7983" indent="-268991" lvl="1">
              <a:lnSpc>
                <a:spcPts val="3488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First Integrated Pediatric System – Tracks finger, wrist, elbow &amp; shoulder together in one affordable VR platform.</a:t>
            </a:r>
          </a:p>
          <a:p>
            <a:pPr algn="l" marL="520966" indent="-260483" lvl="1">
              <a:lnSpc>
                <a:spcPts val="3378"/>
              </a:lnSpc>
              <a:buFont typeface="Arial"/>
              <a:buChar char="•"/>
            </a:pPr>
            <a:r>
              <a:rPr lang="en-US" sz="241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Real-Time </a:t>
            </a:r>
            <a:r>
              <a:rPr lang="en-US" sz="241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AI Feedback – Uses LSTM models to analyze movement quality and correct compensations instantly.</a:t>
            </a:r>
          </a:p>
          <a:p>
            <a:pPr algn="l" marL="520966" indent="-260483" lvl="1">
              <a:lnSpc>
                <a:spcPts val="3378"/>
              </a:lnSpc>
              <a:buFont typeface="Arial"/>
              <a:buChar char="•"/>
            </a:pPr>
            <a:r>
              <a:rPr lang="en-US" sz="241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Child-Centered Gamification – Engaging Unreal Engine games keep kids motivated and therapy consistent.</a:t>
            </a:r>
          </a:p>
          <a:p>
            <a:pPr algn="l" marL="537983" indent="-268991" lvl="1">
              <a:lnSpc>
                <a:spcPts val="3488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Accessible &amp; Low-Cost – Built with ESP32 &amp; MPU9250 sensors, designed for home use in low-resource settings.</a:t>
            </a:r>
          </a:p>
          <a:p>
            <a:pPr algn="l" marL="537983" indent="-268991" lvl="1">
              <a:lnSpc>
                <a:spcPts val="3488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Remote Care Ecosystem – Clinician dashboard + parent app enable monitoring &amp; personalization from anywhere</a:t>
            </a:r>
          </a:p>
          <a:p>
            <a:pPr algn="l">
              <a:lnSpc>
                <a:spcPts val="3488"/>
              </a:lnSpc>
            </a:pPr>
            <a:r>
              <a:rPr lang="en-US" sz="249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l">
              <a:lnSpc>
                <a:spcPts val="3488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8543281" y="-54377"/>
            <a:ext cx="9744719" cy="9507826"/>
          </a:xfrm>
          <a:custGeom>
            <a:avLst/>
            <a:gdLst/>
            <a:ahLst/>
            <a:cxnLst/>
            <a:rect r="r" b="b" t="t" l="l"/>
            <a:pathLst>
              <a:path h="9507826" w="9744719">
                <a:moveTo>
                  <a:pt x="0" y="0"/>
                </a:moveTo>
                <a:lnTo>
                  <a:pt x="9744719" y="0"/>
                </a:lnTo>
                <a:lnTo>
                  <a:pt x="9744719" y="9507826"/>
                </a:lnTo>
                <a:lnTo>
                  <a:pt x="0" y="950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32" t="-2968" r="-2459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30059" y="2514349"/>
            <a:ext cx="4955490" cy="2793657"/>
          </a:xfrm>
          <a:custGeom>
            <a:avLst/>
            <a:gdLst/>
            <a:ahLst/>
            <a:cxnLst/>
            <a:rect r="r" b="b" t="t" l="l"/>
            <a:pathLst>
              <a:path h="2793657" w="4955490">
                <a:moveTo>
                  <a:pt x="0" y="0"/>
                </a:moveTo>
                <a:lnTo>
                  <a:pt x="4955489" y="0"/>
                </a:lnTo>
                <a:lnTo>
                  <a:pt x="4955489" y="2793657"/>
                </a:lnTo>
                <a:lnTo>
                  <a:pt x="0" y="2793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30059" y="5863628"/>
            <a:ext cx="4166410" cy="3124808"/>
          </a:xfrm>
          <a:custGeom>
            <a:avLst/>
            <a:gdLst/>
            <a:ahLst/>
            <a:cxnLst/>
            <a:rect r="r" b="b" t="t" l="l"/>
            <a:pathLst>
              <a:path h="3124808" w="4166410">
                <a:moveTo>
                  <a:pt x="0" y="0"/>
                </a:moveTo>
                <a:lnTo>
                  <a:pt x="4166410" y="0"/>
                </a:lnTo>
                <a:lnTo>
                  <a:pt x="4166410" y="3124808"/>
                </a:lnTo>
                <a:lnTo>
                  <a:pt x="0" y="3124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904857" y="2224142"/>
            <a:ext cx="4739831" cy="3554873"/>
          </a:xfrm>
          <a:custGeom>
            <a:avLst/>
            <a:gdLst/>
            <a:ahLst/>
            <a:cxnLst/>
            <a:rect r="r" b="b" t="t" l="l"/>
            <a:pathLst>
              <a:path h="3554873" w="4739831">
                <a:moveTo>
                  <a:pt x="0" y="0"/>
                </a:moveTo>
                <a:lnTo>
                  <a:pt x="4739831" y="0"/>
                </a:lnTo>
                <a:lnTo>
                  <a:pt x="4739831" y="3554873"/>
                </a:lnTo>
                <a:lnTo>
                  <a:pt x="0" y="3554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775722" y="6289807"/>
            <a:ext cx="4998102" cy="2817680"/>
          </a:xfrm>
          <a:custGeom>
            <a:avLst/>
            <a:gdLst/>
            <a:ahLst/>
            <a:cxnLst/>
            <a:rect r="r" b="b" t="t" l="l"/>
            <a:pathLst>
              <a:path h="2817680" w="4998102">
                <a:moveTo>
                  <a:pt x="0" y="0"/>
                </a:moveTo>
                <a:lnTo>
                  <a:pt x="4998102" y="0"/>
                </a:lnTo>
                <a:lnTo>
                  <a:pt x="4998102" y="2817681"/>
                </a:lnTo>
                <a:lnTo>
                  <a:pt x="0" y="2817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45437" y="2224142"/>
            <a:ext cx="4699532" cy="3217850"/>
          </a:xfrm>
          <a:custGeom>
            <a:avLst/>
            <a:gdLst/>
            <a:ahLst/>
            <a:cxnLst/>
            <a:rect r="r" b="b" t="t" l="l"/>
            <a:pathLst>
              <a:path h="3217850" w="4699532">
                <a:moveTo>
                  <a:pt x="0" y="0"/>
                </a:moveTo>
                <a:lnTo>
                  <a:pt x="4699532" y="0"/>
                </a:lnTo>
                <a:lnTo>
                  <a:pt x="4699532" y="3217850"/>
                </a:lnTo>
                <a:lnTo>
                  <a:pt x="0" y="3217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9276" r="0" b="-25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632554" y="5779015"/>
            <a:ext cx="4607979" cy="3339840"/>
          </a:xfrm>
          <a:custGeom>
            <a:avLst/>
            <a:gdLst/>
            <a:ahLst/>
            <a:cxnLst/>
            <a:rect r="r" b="b" t="t" l="l"/>
            <a:pathLst>
              <a:path h="3339840" w="4607979">
                <a:moveTo>
                  <a:pt x="0" y="0"/>
                </a:moveTo>
                <a:lnTo>
                  <a:pt x="4607979" y="0"/>
                </a:lnTo>
                <a:lnTo>
                  <a:pt x="4607979" y="3339840"/>
                </a:lnTo>
                <a:lnTo>
                  <a:pt x="0" y="333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738" r="0" b="-1738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832913" y="9059863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93670" y="406138"/>
            <a:ext cx="16974439" cy="1076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Data Collection - Sirimawo Bandaranayaka Specialized Children’s Hospital Peradeniya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1434838"/>
            <a:ext cx="14494890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got a sequence of  diformative movements, which is very important to train the model and compare with the healthy movement range.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693431" y="9059863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84331" y="2105756"/>
            <a:ext cx="4396486" cy="3297365"/>
          </a:xfrm>
          <a:custGeom>
            <a:avLst/>
            <a:gdLst/>
            <a:ahLst/>
            <a:cxnLst/>
            <a:rect r="r" b="b" t="t" l="l"/>
            <a:pathLst>
              <a:path h="3297365" w="4396486">
                <a:moveTo>
                  <a:pt x="0" y="0"/>
                </a:moveTo>
                <a:lnTo>
                  <a:pt x="4396487" y="0"/>
                </a:lnTo>
                <a:lnTo>
                  <a:pt x="4396487" y="3297365"/>
                </a:lnTo>
                <a:lnTo>
                  <a:pt x="0" y="3297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996318" y="2129809"/>
            <a:ext cx="4488517" cy="3366388"/>
          </a:xfrm>
          <a:custGeom>
            <a:avLst/>
            <a:gdLst/>
            <a:ahLst/>
            <a:cxnLst/>
            <a:rect r="r" b="b" t="t" l="l"/>
            <a:pathLst>
              <a:path h="3366388" w="4488517">
                <a:moveTo>
                  <a:pt x="0" y="0"/>
                </a:moveTo>
                <a:lnTo>
                  <a:pt x="4488517" y="0"/>
                </a:lnTo>
                <a:lnTo>
                  <a:pt x="4488517" y="3366387"/>
                </a:lnTo>
                <a:lnTo>
                  <a:pt x="0" y="3366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900335" y="2110759"/>
            <a:ext cx="4633642" cy="3475231"/>
          </a:xfrm>
          <a:custGeom>
            <a:avLst/>
            <a:gdLst/>
            <a:ahLst/>
            <a:cxnLst/>
            <a:rect r="r" b="b" t="t" l="l"/>
            <a:pathLst>
              <a:path h="3475231" w="4633642">
                <a:moveTo>
                  <a:pt x="0" y="0"/>
                </a:moveTo>
                <a:lnTo>
                  <a:pt x="4633642" y="0"/>
                </a:lnTo>
                <a:lnTo>
                  <a:pt x="4633642" y="3475231"/>
                </a:lnTo>
                <a:lnTo>
                  <a:pt x="0" y="3475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84331" y="5816948"/>
            <a:ext cx="4396486" cy="3297365"/>
          </a:xfrm>
          <a:custGeom>
            <a:avLst/>
            <a:gdLst/>
            <a:ahLst/>
            <a:cxnLst/>
            <a:rect r="r" b="b" t="t" l="l"/>
            <a:pathLst>
              <a:path h="3297365" w="4396486">
                <a:moveTo>
                  <a:pt x="0" y="0"/>
                </a:moveTo>
                <a:lnTo>
                  <a:pt x="4396487" y="0"/>
                </a:lnTo>
                <a:lnTo>
                  <a:pt x="4396487" y="3297365"/>
                </a:lnTo>
                <a:lnTo>
                  <a:pt x="0" y="329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186541" y="5816948"/>
            <a:ext cx="6108071" cy="3443425"/>
          </a:xfrm>
          <a:custGeom>
            <a:avLst/>
            <a:gdLst/>
            <a:ahLst/>
            <a:cxnLst/>
            <a:rect r="r" b="b" t="t" l="l"/>
            <a:pathLst>
              <a:path h="3443425" w="6108071">
                <a:moveTo>
                  <a:pt x="0" y="0"/>
                </a:moveTo>
                <a:lnTo>
                  <a:pt x="6108071" y="0"/>
                </a:lnTo>
                <a:lnTo>
                  <a:pt x="6108071" y="3443426"/>
                </a:lnTo>
                <a:lnTo>
                  <a:pt x="0" y="3443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191220" y="5857245"/>
            <a:ext cx="4342757" cy="3257068"/>
          </a:xfrm>
          <a:custGeom>
            <a:avLst/>
            <a:gdLst/>
            <a:ahLst/>
            <a:cxnLst/>
            <a:rect r="r" b="b" t="t" l="l"/>
            <a:pathLst>
              <a:path h="3257068" w="4342757">
                <a:moveTo>
                  <a:pt x="0" y="0"/>
                </a:moveTo>
                <a:lnTo>
                  <a:pt x="4342757" y="0"/>
                </a:lnTo>
                <a:lnTo>
                  <a:pt x="4342757" y="3257068"/>
                </a:lnTo>
                <a:lnTo>
                  <a:pt x="0" y="32570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93670" y="406138"/>
            <a:ext cx="16974439" cy="542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Data Collection - Kurunegala and Kandy District schools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84331" y="1148590"/>
            <a:ext cx="14494890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 get the healthy childrens’ movement range, we visited multiple schools with the permission of their representative zonal educational departments.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2573631" y="394310"/>
            <a:ext cx="3583735" cy="6356958"/>
          </a:xfrm>
          <a:custGeom>
            <a:avLst/>
            <a:gdLst/>
            <a:ahLst/>
            <a:cxnLst/>
            <a:rect r="r" b="b" t="t" l="l"/>
            <a:pathLst>
              <a:path h="6356958" w="3583735">
                <a:moveTo>
                  <a:pt x="0" y="0"/>
                </a:moveTo>
                <a:lnTo>
                  <a:pt x="3583735" y="0"/>
                </a:lnTo>
                <a:lnTo>
                  <a:pt x="358373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1498914" y="394310"/>
            <a:ext cx="3583735" cy="6356958"/>
          </a:xfrm>
          <a:custGeom>
            <a:avLst/>
            <a:gdLst/>
            <a:ahLst/>
            <a:cxnLst/>
            <a:rect r="r" b="b" t="t" l="l"/>
            <a:pathLst>
              <a:path h="6356958" w="3583735">
                <a:moveTo>
                  <a:pt x="0" y="0"/>
                </a:moveTo>
                <a:lnTo>
                  <a:pt x="3583735" y="0"/>
                </a:lnTo>
                <a:lnTo>
                  <a:pt x="358373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7790245" y="9059863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3670" y="377563"/>
            <a:ext cx="8150330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ARMIGO IOT Device.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41969" y="5670155"/>
            <a:ext cx="5047059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Primary Wearable IOT Device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97124" y="5670155"/>
            <a:ext cx="5187315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Updated Wearable IOT Device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87020" y="6094334"/>
            <a:ext cx="6395876" cy="273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device was the prototype design attempt for our project; we used a USB cable to transmit data and power. To integrate as one device, we use wires.We used this device in our data collection phase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092844" y="6094334"/>
            <a:ext cx="6395876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device is the most updated version of our project; we used a wifi to transmit data, and a rechargeable battery to get the power.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93670" y="377563"/>
            <a:ext cx="8150330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Integration points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004506"/>
            <a:ext cx="14955313" cy="2651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ensor data from all modules (shoulder, elbow, wrist, finger) aggregated via ESP32 microcontrollers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Wireless transmission to the local backend server for real-time synchronization and processing</a:t>
            </a:r>
          </a:p>
          <a:p>
            <a:pPr algn="l">
              <a:lnSpc>
                <a:spcPts val="4251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216042" y="1519769"/>
            <a:ext cx="6208038" cy="160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Hardware-Software Integration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573762" y="4600575"/>
            <a:ext cx="8570238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User Interaction &amp; Game Integration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57717" y="5387174"/>
            <a:ext cx="16049158" cy="4251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nreal Engine UI allows selection of specific body parts (Wrist, Elbow, Shoulder, Fingers)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Selection interface dynamically enables/disables corresponding sensor streams and game mechanics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Processed sensor data mapped to in-game avatar in real-time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Avatar mirrors child's actual movements for selected body parts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Immediate visual/auditory feedback based on movement correctness</a:t>
            </a:r>
          </a:p>
          <a:p>
            <a:pPr algn="l">
              <a:lnSpc>
                <a:spcPts val="4251"/>
              </a:lnSpc>
            </a:pPr>
          </a:p>
          <a:p>
            <a:pPr algn="l">
              <a:lnSpc>
                <a:spcPts val="4251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5400000">
            <a:off x="14366360" y="5627526"/>
            <a:ext cx="7315200" cy="247973"/>
          </a:xfrm>
          <a:custGeom>
            <a:avLst/>
            <a:gdLst/>
            <a:ahLst/>
            <a:cxnLst/>
            <a:rect r="r" b="b" t="t" l="l"/>
            <a:pathLst>
              <a:path h="247973" w="7315200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93670" y="377563"/>
            <a:ext cx="8150330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Integration points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1337" y="2000041"/>
            <a:ext cx="16373237" cy="6054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506" indent="-280753" lvl="1">
              <a:lnSpc>
                <a:spcPts val="4421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</a:t>
            </a: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eb App: Therapists monitor progress, review sessions, and adjust treatment plans remotely via browser dashboards</a:t>
            </a:r>
          </a:p>
          <a:p>
            <a:pPr algn="l" marL="561506" indent="-280753" lvl="1">
              <a:lnSpc>
                <a:spcPts val="4421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Mobile App: Parents receive push notifications on session completion, progress updates, and therapy reminders</a:t>
            </a:r>
          </a:p>
          <a:p>
            <a:pPr algn="l" marL="561506" indent="-280753" lvl="1">
              <a:lnSpc>
                <a:spcPts val="4421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Desktop App: Clinicians perform deep data analytics, generate reports, and configure therapy parameters during clinic visits</a:t>
            </a:r>
          </a:p>
          <a:p>
            <a:pPr algn="l" marL="561506" indent="-280753" lvl="1">
              <a:lnSpc>
                <a:spcPts val="4421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All three platforms synchronized with same cloud database ensuring real-time data consistency</a:t>
            </a:r>
          </a:p>
          <a:p>
            <a:pPr algn="l" marL="561506" indent="-280753" lvl="1">
              <a:lnSpc>
                <a:spcPts val="4421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Role-based access control implemented for therapists, parents, and clinicians</a:t>
            </a:r>
          </a:p>
          <a:p>
            <a:pPr algn="l">
              <a:lnSpc>
                <a:spcPts val="4421"/>
              </a:lnSpc>
            </a:pPr>
          </a:p>
          <a:p>
            <a:pPr algn="l">
              <a:lnSpc>
                <a:spcPts val="4421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0" y="1338498"/>
            <a:ext cx="11789708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Web, Mobile &amp; Desktop Application Integration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951197" y="6359400"/>
            <a:ext cx="1940379" cy="3049712"/>
          </a:xfrm>
          <a:custGeom>
            <a:avLst/>
            <a:gdLst/>
            <a:ahLst/>
            <a:cxnLst/>
            <a:rect r="r" b="b" t="t" l="l"/>
            <a:pathLst>
              <a:path h="3049712" w="1940379">
                <a:moveTo>
                  <a:pt x="0" y="0"/>
                </a:moveTo>
                <a:lnTo>
                  <a:pt x="1940379" y="0"/>
                </a:lnTo>
                <a:lnTo>
                  <a:pt x="1940379" y="3049712"/>
                </a:lnTo>
                <a:lnTo>
                  <a:pt x="0" y="3049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16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93670" y="377563"/>
            <a:ext cx="8150330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Deployment/runtime setup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3670" y="1758974"/>
            <a:ext cx="16373237" cy="7213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Hosting</a:t>
            </a: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er VPS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Ubuntu 22.04 with Nginx, PM2, SSL, and firewall configured for security</a:t>
            </a:r>
          </a:p>
          <a:p>
            <a:pPr algn="l">
              <a:lnSpc>
                <a:spcPts val="4079"/>
              </a:lnSpc>
            </a:pP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Backend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Nest.js APIs hosted at https://api.armigorehab..com with PM2 and PostgreSQL database</a:t>
            </a:r>
          </a:p>
          <a:p>
            <a:pPr algn="l">
              <a:lnSpc>
                <a:spcPts val="4079"/>
              </a:lnSpc>
            </a:pP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Web App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Therapist dashboard (Next.js) at https://web.armigorehab.com with SSL for remote access</a:t>
            </a:r>
          </a:p>
          <a:p>
            <a:pPr algn="l">
              <a:lnSpc>
                <a:spcPts val="4079"/>
              </a:lnSpc>
            </a:pP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Mobile App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Connects to backend APIs with push notifications for parents on session updates</a:t>
            </a:r>
          </a:p>
          <a:p>
            <a:pPr algn="l">
              <a:lnSpc>
                <a:spcPts val="4079"/>
              </a:lnSpc>
            </a:pP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Desktop App: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Clinician analytics tool with role-based access via secure API connection</a:t>
            </a:r>
          </a:p>
          <a:p>
            <a:pPr algn="l">
              <a:lnSpc>
                <a:spcPts val="4079"/>
              </a:lnSpc>
            </a:pP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Data Sync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All platforms synchronized with same cloud database for real-time consistency</a:t>
            </a:r>
          </a:p>
          <a:p>
            <a:pPr algn="l">
              <a:lnSpc>
                <a:spcPts val="4079"/>
              </a:lnSpc>
            </a:pP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Runtime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Local therapy works offline; data syncs to VPS when online</a:t>
            </a:r>
          </a:p>
          <a:p>
            <a:pPr algn="l">
              <a:lnSpc>
                <a:spcPts val="4421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574125" y="-869877"/>
            <a:ext cx="3251377" cy="2483239"/>
          </a:xfrm>
          <a:custGeom>
            <a:avLst/>
            <a:gdLst/>
            <a:ahLst/>
            <a:cxnLst/>
            <a:rect r="r" b="b" t="t" l="l"/>
            <a:pathLst>
              <a:path h="2483239" w="3251377">
                <a:moveTo>
                  <a:pt x="0" y="0"/>
                </a:moveTo>
                <a:lnTo>
                  <a:pt x="3251377" y="0"/>
                </a:lnTo>
                <a:lnTo>
                  <a:pt x="3251377" y="2483240"/>
                </a:lnTo>
                <a:lnTo>
                  <a:pt x="0" y="2483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834490" y="8909050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1666365"/>
            <a:ext cx="5991934" cy="5991934"/>
          </a:xfrm>
          <a:custGeom>
            <a:avLst/>
            <a:gdLst/>
            <a:ahLst/>
            <a:cxnLst/>
            <a:rect r="r" b="b" t="t" l="l"/>
            <a:pathLst>
              <a:path h="5991934" w="5991934">
                <a:moveTo>
                  <a:pt x="0" y="0"/>
                </a:moveTo>
                <a:lnTo>
                  <a:pt x="5991934" y="0"/>
                </a:lnTo>
                <a:lnTo>
                  <a:pt x="5991934" y="5991933"/>
                </a:lnTo>
                <a:lnTo>
                  <a:pt x="0" y="5991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93670" y="377563"/>
            <a:ext cx="8150330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Primary Stakeholder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1609215"/>
            <a:ext cx="6422871" cy="1951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3"/>
              </a:lnSpc>
              <a:spcBef>
                <a:spcPct val="0"/>
              </a:spcBef>
            </a:pPr>
            <a:r>
              <a:rPr lang="en-US" b="true" sz="2774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Dr. Buddhika Senevirathne (PhD)</a:t>
            </a:r>
          </a:p>
          <a:p>
            <a:pPr algn="l">
              <a:lnSpc>
                <a:spcPts val="3883"/>
              </a:lnSpc>
              <a:spcBef>
                <a:spcPct val="0"/>
              </a:spcBef>
            </a:pPr>
            <a:r>
              <a:rPr lang="en-US" b="true" sz="2774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Head – Department of Physiotherapy </a:t>
            </a:r>
          </a:p>
          <a:p>
            <a:pPr algn="l">
              <a:lnSpc>
                <a:spcPts val="3883"/>
              </a:lnSpc>
              <a:spcBef>
                <a:spcPct val="0"/>
              </a:spcBef>
            </a:pPr>
            <a:r>
              <a:rPr lang="en-US" b="true" sz="2774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Children’s Hospital</a:t>
            </a:r>
          </a:p>
          <a:p>
            <a:pPr algn="l">
              <a:lnSpc>
                <a:spcPts val="3883"/>
              </a:lnSpc>
              <a:spcBef>
                <a:spcPct val="0"/>
              </a:spcBef>
            </a:pPr>
            <a:r>
              <a:rPr lang="en-US" b="true" sz="2774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Peradeniya, Sri Lanka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18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512918" y="3494978"/>
            <a:ext cx="9528738" cy="7595591"/>
          </a:xfrm>
          <a:custGeom>
            <a:avLst/>
            <a:gdLst/>
            <a:ahLst/>
            <a:cxnLst/>
            <a:rect r="r" b="b" t="t" l="l"/>
            <a:pathLst>
              <a:path h="7595591" w="9528738">
                <a:moveTo>
                  <a:pt x="0" y="0"/>
                </a:moveTo>
                <a:lnTo>
                  <a:pt x="9528738" y="0"/>
                </a:lnTo>
                <a:lnTo>
                  <a:pt x="9528738" y="7595591"/>
                </a:lnTo>
                <a:lnTo>
                  <a:pt x="0" y="7595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931726" y="453763"/>
            <a:ext cx="1558394" cy="1510570"/>
            <a:chOff x="0" y="0"/>
            <a:chExt cx="410441" cy="3978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0441" cy="397846"/>
            </a:xfrm>
            <a:custGeom>
              <a:avLst/>
              <a:gdLst/>
              <a:ahLst/>
              <a:cxnLst/>
              <a:rect r="r" b="b" t="t" l="l"/>
              <a:pathLst>
                <a:path h="397846" w="410441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529599"/>
            <a:ext cx="17259300" cy="125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Gamified VR-Based Therapy System for Upper Limb Rehabilitation for Children with Hemiplegia.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67446" y="3092825"/>
            <a:ext cx="8308763" cy="2829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  <a:spcBef>
                <a:spcPct val="0"/>
              </a:spcBef>
            </a:pPr>
            <a:r>
              <a:rPr lang="en-US" b="true" sz="311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Target Marke</a:t>
            </a:r>
            <a:r>
              <a:rPr lang="en-US" b="true" sz="311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t &amp; Customers</a:t>
            </a:r>
          </a:p>
          <a:p>
            <a:pPr algn="l" marL="537461" indent="-268731" lvl="1">
              <a:lnSpc>
                <a:spcPts val="3485"/>
              </a:lnSpc>
              <a:spcBef>
                <a:spcPct val="0"/>
              </a:spcBef>
              <a:buFont typeface="Arial"/>
              <a:buChar char="•"/>
            </a:pP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Primary: Hospitals &amp; rehab clinics (e.g., Ayaathi centre, Sirimawo Bandaranayaka Children’s Hospital)</a:t>
            </a:r>
          </a:p>
          <a:p>
            <a:pPr algn="l" marL="537461" indent="-268731" lvl="1">
              <a:lnSpc>
                <a:spcPts val="3485"/>
              </a:lnSpc>
              <a:buFont typeface="Arial"/>
              <a:buChar char="•"/>
            </a:pP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Secondary: Families for home-based therapy</a:t>
            </a:r>
          </a:p>
          <a:p>
            <a:pPr algn="l">
              <a:lnSpc>
                <a:spcPts val="403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321915"/>
            <a:ext cx="10014929" cy="3582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Investmen</a:t>
            </a:r>
            <a:r>
              <a:rPr lang="en-US" sz="3500" b="true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t &amp; Cost Recovery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Unit Cost: ~LKR 125 020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B2B Price: LKR 150,000 (kit) + SaaS subscription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B2C Price: LKR 125,000 (one-time)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Cost Recovery: Revenue funds scaling &amp; support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155761" y="3169025"/>
            <a:ext cx="7813776" cy="326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  <a:spcBef>
                <a:spcPct val="0"/>
              </a:spcBef>
            </a:pPr>
            <a:r>
              <a:rPr lang="en-US" b="true" sz="311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Value Propo</a:t>
            </a:r>
            <a:r>
              <a:rPr lang="en-US" b="true" sz="311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sition</a:t>
            </a:r>
          </a:p>
          <a:p>
            <a:pPr algn="just" marL="537461" indent="-268731" lvl="1">
              <a:lnSpc>
                <a:spcPts val="3485"/>
              </a:lnSpc>
              <a:spcBef>
                <a:spcPct val="0"/>
              </a:spcBef>
              <a:buFont typeface="Arial"/>
              <a:buChar char="•"/>
            </a:pP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herapists: </a:t>
            </a: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Affordable remote monitoring with data</a:t>
            </a:r>
          </a:p>
          <a:p>
            <a:pPr algn="just" marL="537461" indent="-268731" lvl="1">
              <a:lnSpc>
                <a:spcPts val="3485"/>
              </a:lnSpc>
              <a:spcBef>
                <a:spcPct val="0"/>
              </a:spcBef>
              <a:buFont typeface="Arial"/>
              <a:buChar char="•"/>
            </a:pP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Families: Engaging gamified home therapy</a:t>
            </a:r>
          </a:p>
          <a:p>
            <a:pPr algn="just" marL="537461" indent="-268731" lvl="1">
              <a:lnSpc>
                <a:spcPts val="3485"/>
              </a:lnSpc>
              <a:buFont typeface="Arial"/>
              <a:buChar char="•"/>
            </a:pP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Differentiator: 1st low-cost holistic pediatric solution</a:t>
            </a:r>
          </a:p>
          <a:p>
            <a:pPr algn="l">
              <a:lnSpc>
                <a:spcPts val="403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0155761" y="6331440"/>
            <a:ext cx="7813776" cy="326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  <a:spcBef>
                <a:spcPct val="0"/>
              </a:spcBef>
            </a:pPr>
            <a:r>
              <a:rPr lang="en-US" b="true" sz="311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IP Stra</a:t>
            </a:r>
            <a:r>
              <a:rPr lang="en-US" b="true" sz="311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tegy</a:t>
            </a:r>
          </a:p>
          <a:p>
            <a:pPr algn="l" marL="537461" indent="-268731" lvl="1">
              <a:lnSpc>
                <a:spcPts val="3485"/>
              </a:lnSpc>
              <a:spcBef>
                <a:spcPct val="0"/>
              </a:spcBef>
              <a:buFont typeface="Arial"/>
              <a:buChar char="•"/>
            </a:pP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</a:t>
            </a: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 IP: Sensor </a:t>
            </a: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fusion &amp; ML movement algorithm</a:t>
            </a:r>
          </a:p>
          <a:p>
            <a:pPr algn="l" marL="537461" indent="-268731" lvl="1">
              <a:lnSpc>
                <a:spcPts val="3485"/>
              </a:lnSpc>
              <a:spcBef>
                <a:spcPct val="0"/>
              </a:spcBef>
              <a:buFont typeface="Arial"/>
              <a:buChar char="•"/>
            </a:pPr>
            <a:r>
              <a:rPr lang="en-US" sz="248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Protection: Sri Lankan Patent + Copyright + "ArmiGo" TM</a:t>
            </a:r>
          </a:p>
          <a:p>
            <a:pPr algn="just">
              <a:lnSpc>
                <a:spcPts val="3485"/>
              </a:lnSpc>
            </a:pPr>
          </a:p>
          <a:p>
            <a:pPr algn="l">
              <a:lnSpc>
                <a:spcPts val="403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67446" y="2111635"/>
            <a:ext cx="8308763" cy="107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  <a:spcBef>
                <a:spcPct val="0"/>
              </a:spcBef>
            </a:pPr>
            <a:r>
              <a:rPr lang="en-US" b="true" sz="311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Commercialization</a:t>
            </a:r>
          </a:p>
          <a:p>
            <a:pPr algn="l">
              <a:lnSpc>
                <a:spcPts val="4030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19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512918" y="3494978"/>
            <a:ext cx="9528738" cy="7595591"/>
          </a:xfrm>
          <a:custGeom>
            <a:avLst/>
            <a:gdLst/>
            <a:ahLst/>
            <a:cxnLst/>
            <a:rect r="r" b="b" t="t" l="l"/>
            <a:pathLst>
              <a:path h="7595591" w="9528738">
                <a:moveTo>
                  <a:pt x="0" y="0"/>
                </a:moveTo>
                <a:lnTo>
                  <a:pt x="9528738" y="0"/>
                </a:lnTo>
                <a:lnTo>
                  <a:pt x="9528738" y="7595591"/>
                </a:lnTo>
                <a:lnTo>
                  <a:pt x="0" y="7595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931726" y="453763"/>
            <a:ext cx="1558394" cy="1510570"/>
            <a:chOff x="0" y="0"/>
            <a:chExt cx="410441" cy="3978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0441" cy="397846"/>
            </a:xfrm>
            <a:custGeom>
              <a:avLst/>
              <a:gdLst/>
              <a:ahLst/>
              <a:cxnLst/>
              <a:rect r="r" b="b" t="t" l="l"/>
              <a:pathLst>
                <a:path h="397846" w="410441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26668" y="2926193"/>
            <a:ext cx="10693254" cy="3455044"/>
          </a:xfrm>
          <a:custGeom>
            <a:avLst/>
            <a:gdLst/>
            <a:ahLst/>
            <a:cxnLst/>
            <a:rect r="r" b="b" t="t" l="l"/>
            <a:pathLst>
              <a:path h="3455044" w="10693254">
                <a:moveTo>
                  <a:pt x="0" y="0"/>
                </a:moveTo>
                <a:lnTo>
                  <a:pt x="10693254" y="0"/>
                </a:lnTo>
                <a:lnTo>
                  <a:pt x="10693254" y="3455044"/>
                </a:lnTo>
                <a:lnTo>
                  <a:pt x="0" y="345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832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02240" y="2470784"/>
            <a:ext cx="5684621" cy="4653457"/>
          </a:xfrm>
          <a:custGeom>
            <a:avLst/>
            <a:gdLst/>
            <a:ahLst/>
            <a:cxnLst/>
            <a:rect r="r" b="b" t="t" l="l"/>
            <a:pathLst>
              <a:path h="4653457" w="5684621">
                <a:moveTo>
                  <a:pt x="0" y="0"/>
                </a:moveTo>
                <a:lnTo>
                  <a:pt x="5684621" y="0"/>
                </a:lnTo>
                <a:lnTo>
                  <a:pt x="5684621" y="4653457"/>
                </a:lnTo>
                <a:lnTo>
                  <a:pt x="0" y="4653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623204"/>
            <a:ext cx="8308763" cy="107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  <a:spcBef>
                <a:spcPct val="0"/>
              </a:spcBef>
            </a:pPr>
            <a:r>
              <a:rPr lang="en-US" b="true" sz="311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Commercialization</a:t>
            </a:r>
          </a:p>
          <a:p>
            <a:pPr algn="l">
              <a:lnSpc>
                <a:spcPts val="403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26668" y="7124241"/>
            <a:ext cx="6912811" cy="2549070"/>
          </a:xfrm>
          <a:custGeom>
            <a:avLst/>
            <a:gdLst/>
            <a:ahLst/>
            <a:cxnLst/>
            <a:rect r="r" b="b" t="t" l="l"/>
            <a:pathLst>
              <a:path h="2549070" w="6912811">
                <a:moveTo>
                  <a:pt x="0" y="0"/>
                </a:moveTo>
                <a:lnTo>
                  <a:pt x="6912811" y="0"/>
                </a:lnTo>
                <a:lnTo>
                  <a:pt x="6912811" y="2549070"/>
                </a:lnTo>
                <a:lnTo>
                  <a:pt x="0" y="2549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20634" r="-33922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160067" y="7810753"/>
            <a:ext cx="5973074" cy="1447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77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After 1</a:t>
            </a:r>
            <a:r>
              <a:rPr lang="en-US" sz="277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</a:t>
            </a:r>
            <a:r>
              <a:rPr lang="en-US" sz="277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year, we are willing to charge LKR 12,000 maintainance charge.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1EDE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56738" y="135337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6560"/>
            <a:ext cx="18288000" cy="1882320"/>
          </a:xfrm>
          <a:custGeom>
            <a:avLst/>
            <a:gdLst/>
            <a:ahLst/>
            <a:cxnLst/>
            <a:rect r="r" b="b" t="t" l="l"/>
            <a:pathLst>
              <a:path h="1882320" w="18288000">
                <a:moveTo>
                  <a:pt x="0" y="0"/>
                </a:moveTo>
                <a:lnTo>
                  <a:pt x="18288000" y="0"/>
                </a:lnTo>
                <a:lnTo>
                  <a:pt x="18288000" y="1882320"/>
                </a:lnTo>
                <a:lnTo>
                  <a:pt x="0" y="1882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53262" r="0" b="-295258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2927652" y="1702289"/>
            <a:ext cx="2778415" cy="277841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41020" y="537210"/>
              <a:ext cx="5255260" cy="5255260"/>
            </a:xfrm>
            <a:custGeom>
              <a:avLst/>
              <a:gdLst/>
              <a:ahLst/>
              <a:cxnLst/>
              <a:rect r="r" b="b" t="t" l="l"/>
              <a:pathLst>
                <a:path h="5255260" w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5"/>
              <a:stretch>
                <a:fillRect l="-6378" t="-7430" r="-9599" b="-51502"/>
              </a:stretch>
            </a:blipFill>
            <a:ln w="47625" cap="sq">
              <a:solidFill>
                <a:srgbClr val="0097B2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7867774" y="1786312"/>
            <a:ext cx="2837105" cy="2837105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41020" y="537210"/>
              <a:ext cx="5255260" cy="5255260"/>
            </a:xfrm>
            <a:custGeom>
              <a:avLst/>
              <a:gdLst/>
              <a:ahLst/>
              <a:cxnLst/>
              <a:rect r="r" b="b" t="t" l="l"/>
              <a:pathLst>
                <a:path h="5255260" w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6"/>
              <a:stretch>
                <a:fillRect l="-12205" t="-3292" r="-11389" b="-20302"/>
              </a:stretch>
            </a:blipFill>
            <a:ln w="47625" cap="sq">
              <a:solidFill>
                <a:srgbClr val="0097B2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2552890" y="1767262"/>
            <a:ext cx="2778851" cy="2778851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41020" y="537210"/>
              <a:ext cx="5255260" cy="5255260"/>
            </a:xfrm>
            <a:custGeom>
              <a:avLst/>
              <a:gdLst/>
              <a:ahLst/>
              <a:cxnLst/>
              <a:rect r="r" b="b" t="t" l="l"/>
              <a:pathLst>
                <a:path h="5255260" w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  <a:ln w="38100" cap="sq">
              <a:solidFill>
                <a:srgbClr val="0097B2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170575" y="5400065"/>
            <a:ext cx="2661036" cy="2599972"/>
            <a:chOff x="0" y="0"/>
            <a:chExt cx="6798353" cy="664234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79220" y="561943"/>
              <a:ext cx="5626317" cy="5497208"/>
            </a:xfrm>
            <a:custGeom>
              <a:avLst/>
              <a:gdLst/>
              <a:ahLst/>
              <a:cxnLst/>
              <a:rect r="r" b="b" t="t" l="l"/>
              <a:pathLst>
                <a:path h="5497208" w="5626317">
                  <a:moveTo>
                    <a:pt x="2813158" y="0"/>
                  </a:moveTo>
                  <a:cubicBezTo>
                    <a:pt x="1259494" y="0"/>
                    <a:pt x="0" y="1230592"/>
                    <a:pt x="0" y="2748603"/>
                  </a:cubicBezTo>
                  <a:cubicBezTo>
                    <a:pt x="0" y="4266616"/>
                    <a:pt x="1259494" y="5497207"/>
                    <a:pt x="2813158" y="5497207"/>
                  </a:cubicBezTo>
                  <a:cubicBezTo>
                    <a:pt x="4366823" y="5497207"/>
                    <a:pt x="5626317" y="4266616"/>
                    <a:pt x="5626317" y="2748603"/>
                  </a:cubicBezTo>
                  <a:cubicBezTo>
                    <a:pt x="5626317" y="1230592"/>
                    <a:pt x="4366823" y="0"/>
                    <a:pt x="2813158" y="0"/>
                  </a:cubicBezTo>
                  <a:close/>
                </a:path>
              </a:pathLst>
            </a:custGeom>
            <a:blipFill>
              <a:blip r:embed="rId8"/>
              <a:stretch>
                <a:fillRect l="-7744" t="-5095" r="-8385" b="-47722"/>
              </a:stretch>
            </a:blipFill>
            <a:ln w="47625" cap="sq">
              <a:solidFill>
                <a:srgbClr val="0077B6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5573399" y="5400065"/>
            <a:ext cx="2590411" cy="2643718"/>
            <a:chOff x="0" y="0"/>
            <a:chExt cx="6508415" cy="66423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54517" y="561943"/>
              <a:ext cx="5386364" cy="5497208"/>
            </a:xfrm>
            <a:custGeom>
              <a:avLst/>
              <a:gdLst/>
              <a:ahLst/>
              <a:cxnLst/>
              <a:rect r="r" b="b" t="t" l="l"/>
              <a:pathLst>
                <a:path h="5497208" w="5386364">
                  <a:moveTo>
                    <a:pt x="2693182" y="0"/>
                  </a:moveTo>
                  <a:cubicBezTo>
                    <a:pt x="1205779" y="0"/>
                    <a:pt x="0" y="1230592"/>
                    <a:pt x="0" y="2748603"/>
                  </a:cubicBezTo>
                  <a:cubicBezTo>
                    <a:pt x="0" y="4266616"/>
                    <a:pt x="1205779" y="5497207"/>
                    <a:pt x="2693182" y="5497207"/>
                  </a:cubicBezTo>
                  <a:cubicBezTo>
                    <a:pt x="4180585" y="5497207"/>
                    <a:pt x="5386364" y="4266616"/>
                    <a:pt x="5386364" y="2748603"/>
                  </a:cubicBezTo>
                  <a:cubicBezTo>
                    <a:pt x="5386364" y="1230592"/>
                    <a:pt x="4180585" y="0"/>
                    <a:pt x="2693182" y="0"/>
                  </a:cubicBezTo>
                  <a:close/>
                </a:path>
              </a:pathLst>
            </a:custGeom>
            <a:blipFill>
              <a:blip r:embed="rId9"/>
              <a:stretch>
                <a:fillRect l="-41235" t="0" r="-36882" b="-85785"/>
              </a:stretch>
            </a:blipFill>
            <a:ln w="47625" cap="sq">
              <a:solidFill>
                <a:srgbClr val="0097B2"/>
              </a:solidFill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0332603" y="5468176"/>
            <a:ext cx="2571666" cy="2575607"/>
            <a:chOff x="0" y="0"/>
            <a:chExt cx="6920795" cy="6931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89652" y="586396"/>
              <a:ext cx="5727650" cy="5736427"/>
            </a:xfrm>
            <a:custGeom>
              <a:avLst/>
              <a:gdLst/>
              <a:ahLst/>
              <a:cxnLst/>
              <a:rect r="r" b="b" t="t" l="l"/>
              <a:pathLst>
                <a:path h="5736427" w="5727650">
                  <a:moveTo>
                    <a:pt x="2863825" y="0"/>
                  </a:moveTo>
                  <a:cubicBezTo>
                    <a:pt x="1282178" y="0"/>
                    <a:pt x="0" y="1284143"/>
                    <a:pt x="0" y="2868214"/>
                  </a:cubicBezTo>
                  <a:cubicBezTo>
                    <a:pt x="0" y="4452284"/>
                    <a:pt x="1282178" y="5736427"/>
                    <a:pt x="2863825" y="5736427"/>
                  </a:cubicBezTo>
                  <a:cubicBezTo>
                    <a:pt x="4445471" y="5736427"/>
                    <a:pt x="5727650" y="4452284"/>
                    <a:pt x="5727650" y="2868214"/>
                  </a:cubicBezTo>
                  <a:cubicBezTo>
                    <a:pt x="5727650" y="1284143"/>
                    <a:pt x="4445471" y="0"/>
                    <a:pt x="2863825" y="0"/>
                  </a:cubicBezTo>
                  <a:close/>
                </a:path>
              </a:pathLst>
            </a:custGeom>
            <a:blipFill>
              <a:blip r:embed="rId10"/>
              <a:stretch>
                <a:fillRect l="-14172" t="0" r="-10559" b="-60124"/>
              </a:stretch>
            </a:blipFill>
            <a:ln w="47625" cap="sq">
              <a:solidFill>
                <a:srgbClr val="0097B2"/>
              </a:solidFill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4502425" y="5428764"/>
            <a:ext cx="2614632" cy="2583812"/>
            <a:chOff x="0" y="0"/>
            <a:chExt cx="6721580" cy="664234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72679" y="561943"/>
              <a:ext cx="5562779" cy="5497208"/>
            </a:xfrm>
            <a:custGeom>
              <a:avLst/>
              <a:gdLst/>
              <a:ahLst/>
              <a:cxnLst/>
              <a:rect r="r" b="b" t="t" l="l"/>
              <a:pathLst>
                <a:path h="5497208" w="5562779">
                  <a:moveTo>
                    <a:pt x="2781390" y="0"/>
                  </a:moveTo>
                  <a:cubicBezTo>
                    <a:pt x="1245270" y="0"/>
                    <a:pt x="0" y="1230592"/>
                    <a:pt x="0" y="2748603"/>
                  </a:cubicBezTo>
                  <a:cubicBezTo>
                    <a:pt x="0" y="4266616"/>
                    <a:pt x="1245270" y="5497207"/>
                    <a:pt x="2781390" y="5497207"/>
                  </a:cubicBezTo>
                  <a:cubicBezTo>
                    <a:pt x="4317509" y="5497207"/>
                    <a:pt x="5562779" y="4266616"/>
                    <a:pt x="5562779" y="2748603"/>
                  </a:cubicBezTo>
                  <a:cubicBezTo>
                    <a:pt x="5562779" y="1230592"/>
                    <a:pt x="4317509" y="0"/>
                    <a:pt x="2781390" y="0"/>
                  </a:cubicBezTo>
                  <a:close/>
                </a:path>
              </a:pathLst>
            </a:custGeom>
            <a:blipFill>
              <a:blip r:embed="rId11"/>
              <a:stretch>
                <a:fillRect l="-8839" t="-15390" r="0" b="-77412"/>
              </a:stretch>
            </a:blipFill>
            <a:ln w="47625" cap="sq">
              <a:solidFill>
                <a:srgbClr val="0097B2"/>
              </a:solidFill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6583013" y="305029"/>
            <a:ext cx="5121974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Our Team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900388" y="4310121"/>
            <a:ext cx="2206663" cy="30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 i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External Supervisor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040668" y="4423553"/>
            <a:ext cx="2206663" cy="30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 i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 - Supervisor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255540" y="4260652"/>
            <a:ext cx="2206663" cy="30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 i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Supervisor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927652" y="4587161"/>
            <a:ext cx="2862439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Mr. Didula Chamara Thanaweera Arachchi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771097" y="4747451"/>
            <a:ext cx="2745807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Mr. Eishan Dinuka Weerasinghe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630816" y="4631839"/>
            <a:ext cx="2745807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Mr. Buuddhika Senevirathene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528872" y="979402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5443298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90830" y="8178152"/>
            <a:ext cx="2251161" cy="30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 i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Project Manager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15822" y="8508774"/>
            <a:ext cx="2801176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Asanka Wickramasurendra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848407" y="8223754"/>
            <a:ext cx="2251161" cy="30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 i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Project Member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573399" y="8554375"/>
            <a:ext cx="2801176" cy="36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Sanjana Nimesh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492932" y="8087314"/>
            <a:ext cx="2251161" cy="30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 i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Project Member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499296" y="8389489"/>
            <a:ext cx="2286573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Dinithi Weerasinghe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742656" y="8110899"/>
            <a:ext cx="2251161" cy="30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 i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Project Member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4467649" y="8441520"/>
            <a:ext cx="2801176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Anushka Siyambalapitiya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7259300" y="5428764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31726" y="453763"/>
            <a:ext cx="1558394" cy="1510570"/>
            <a:chOff x="0" y="0"/>
            <a:chExt cx="410441" cy="3978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0441" cy="397846"/>
            </a:xfrm>
            <a:custGeom>
              <a:avLst/>
              <a:gdLst/>
              <a:ahLst/>
              <a:cxnLst/>
              <a:rect r="r" b="b" t="t" l="l"/>
              <a:pathLst>
                <a:path h="397846" w="410441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2885837"/>
            <a:ext cx="16083743" cy="7153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1825" indent="-335913" lvl="1">
              <a:lnSpc>
                <a:spcPts val="4356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11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Tec</a:t>
            </a:r>
            <a:r>
              <a:rPr lang="en-US" b="true" sz="311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hnical risks</a:t>
            </a:r>
            <a:r>
              <a:rPr lang="en-US" sz="3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are managed through sensor calibration, </a:t>
            </a:r>
            <a:r>
              <a:rPr lang="en-US" sz="3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optimized processing, durable hardware, and child-friendly VR design.</a:t>
            </a:r>
          </a:p>
          <a:p>
            <a:pPr algn="l" marL="671825" indent="-335913" lvl="1">
              <a:lnSpc>
                <a:spcPts val="4356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11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Data and ML risks</a:t>
            </a:r>
            <a:r>
              <a:rPr lang="en-US" sz="3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are addressed via multi-clinic collaboration, encryption, anonymization, and continuous model validation.</a:t>
            </a:r>
          </a:p>
          <a:p>
            <a:pPr algn="l" marL="671825" indent="-335913" lvl="1">
              <a:lnSpc>
                <a:spcPts val="4356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11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Usability and adoption risks</a:t>
            </a:r>
            <a:r>
              <a:rPr lang="en-US" sz="3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are mitigated by updating game content, simplifying setup guides, and involving therapists early.</a:t>
            </a:r>
          </a:p>
          <a:p>
            <a:pPr algn="l" marL="671825" indent="-335913" lvl="1">
              <a:lnSpc>
                <a:spcPts val="4356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11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Clinical and ethical risks</a:t>
            </a:r>
            <a:r>
              <a:rPr lang="en-US" sz="3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are controlled through hospital-based pilot testing, ethical clearance, and therapist oversight.</a:t>
            </a:r>
          </a:p>
          <a:p>
            <a:pPr algn="l" marL="671825" indent="-335913" lvl="1">
              <a:lnSpc>
                <a:spcPts val="4356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11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Business and scaling risks</a:t>
            </a:r>
            <a:r>
              <a:rPr lang="en-US" sz="3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are reduced by sourcing local components, supporting multiple platforms, and securing IP protection.</a:t>
            </a:r>
          </a:p>
          <a:p>
            <a:pPr algn="l" marL="671825" indent="-335913" lvl="1">
              <a:lnSpc>
                <a:spcPts val="4356"/>
              </a:lnSpc>
              <a:buFont typeface="Arial"/>
              <a:buChar char="•"/>
            </a:pPr>
            <a:r>
              <a:rPr lang="en-US" b="true" sz="311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Overall strategy</a:t>
            </a:r>
            <a:r>
              <a:rPr lang="en-US" sz="3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ensures safety, accessibility, and sustainability of the ArmiGo system for pediatric rehabilitation</a:t>
            </a:r>
          </a:p>
          <a:p>
            <a:pPr algn="l">
              <a:lnSpc>
                <a:spcPts val="403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349209" y="0"/>
            <a:ext cx="7080054" cy="4157922"/>
          </a:xfrm>
          <a:custGeom>
            <a:avLst/>
            <a:gdLst/>
            <a:ahLst/>
            <a:cxnLst/>
            <a:rect r="r" b="b" t="t" l="l"/>
            <a:pathLst>
              <a:path h="4157922" w="7080054">
                <a:moveTo>
                  <a:pt x="0" y="0"/>
                </a:moveTo>
                <a:lnTo>
                  <a:pt x="7080054" y="0"/>
                </a:lnTo>
                <a:lnTo>
                  <a:pt x="7080054" y="4157922"/>
                </a:lnTo>
                <a:lnTo>
                  <a:pt x="0" y="4157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29599"/>
            <a:ext cx="17259300" cy="125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Gamified VR-Based Therapy System for Upper Limb Rehabilitation for Children with Hemiplegia.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7446" y="2111635"/>
            <a:ext cx="8308763" cy="107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  <a:spcBef>
                <a:spcPct val="0"/>
              </a:spcBef>
            </a:pPr>
            <a:r>
              <a:rPr lang="en-US" b="true" sz="311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Risk  Mitigation</a:t>
            </a:r>
          </a:p>
          <a:p>
            <a:pPr algn="l">
              <a:lnSpc>
                <a:spcPts val="4030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21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512918" y="3494978"/>
            <a:ext cx="9528738" cy="7595591"/>
          </a:xfrm>
          <a:custGeom>
            <a:avLst/>
            <a:gdLst/>
            <a:ahLst/>
            <a:cxnLst/>
            <a:rect r="r" b="b" t="t" l="l"/>
            <a:pathLst>
              <a:path h="7595591" w="9528738">
                <a:moveTo>
                  <a:pt x="0" y="0"/>
                </a:moveTo>
                <a:lnTo>
                  <a:pt x="9528738" y="0"/>
                </a:lnTo>
                <a:lnTo>
                  <a:pt x="9528738" y="7595591"/>
                </a:lnTo>
                <a:lnTo>
                  <a:pt x="0" y="7595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931726" y="453763"/>
            <a:ext cx="1558394" cy="1510570"/>
            <a:chOff x="0" y="0"/>
            <a:chExt cx="410441" cy="3978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0441" cy="397846"/>
            </a:xfrm>
            <a:custGeom>
              <a:avLst/>
              <a:gdLst/>
              <a:ahLst/>
              <a:cxnLst/>
              <a:rect r="r" b="b" t="t" l="l"/>
              <a:pathLst>
                <a:path h="397846" w="410441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-133350"/>
            <a:ext cx="8308763" cy="1635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6"/>
              </a:lnSpc>
              <a:spcBef>
                <a:spcPct val="0"/>
              </a:spcBef>
            </a:pPr>
          </a:p>
          <a:p>
            <a:pPr algn="l">
              <a:lnSpc>
                <a:spcPts val="6270"/>
              </a:lnSpc>
            </a:pPr>
            <a:r>
              <a:rPr lang="en-US" b="true" sz="447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b="true" sz="4479">
                <a:solidFill>
                  <a:srgbClr val="CC0000"/>
                </a:solidFill>
                <a:latin typeface="Inter Bold"/>
                <a:ea typeface="Inter Bold"/>
                <a:cs typeface="Inter Bold"/>
                <a:sym typeface="Inter Bold"/>
              </a:rPr>
              <a:t>Dwmonstration Flow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30380" y="1878609"/>
            <a:ext cx="12566271" cy="7080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91"/>
              </a:lnSpc>
            </a:pPr>
            <a:r>
              <a:rPr lang="en-US" sz="45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(01) Overall System Demonstration.</a:t>
            </a:r>
          </a:p>
          <a:p>
            <a:pPr algn="just">
              <a:lnSpc>
                <a:spcPts val="6080"/>
              </a:lnSpc>
            </a:pPr>
            <a:r>
              <a:rPr lang="en-US" sz="43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Landing Page</a:t>
            </a:r>
          </a:p>
          <a:p>
            <a:pPr algn="just">
              <a:lnSpc>
                <a:spcPts val="6080"/>
              </a:lnSpc>
            </a:pPr>
            <a:r>
              <a:rPr lang="en-US" sz="43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Web Application(IT22102546)</a:t>
            </a:r>
          </a:p>
          <a:p>
            <a:pPr algn="just">
              <a:lnSpc>
                <a:spcPts val="6080"/>
              </a:lnSpc>
            </a:pPr>
            <a:r>
              <a:rPr lang="en-US" sz="43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Desktop Application(IT22115720)</a:t>
            </a:r>
          </a:p>
          <a:p>
            <a:pPr algn="just">
              <a:lnSpc>
                <a:spcPts val="6080"/>
              </a:lnSpc>
            </a:pPr>
            <a:r>
              <a:rPr lang="en-US" sz="43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Mobile Application(IT222557292)</a:t>
            </a:r>
          </a:p>
          <a:p>
            <a:pPr algn="l">
              <a:lnSpc>
                <a:spcPts val="6391"/>
              </a:lnSpc>
            </a:pPr>
            <a:r>
              <a:rPr lang="en-US" sz="45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(02) Sensor Involvement.(IT22119230)</a:t>
            </a:r>
          </a:p>
          <a:p>
            <a:pPr algn="l">
              <a:lnSpc>
                <a:spcPts val="6391"/>
              </a:lnSpc>
            </a:pPr>
            <a:r>
              <a:rPr lang="en-US" sz="45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(03) Wifi Integration(IT22115720)</a:t>
            </a:r>
          </a:p>
          <a:p>
            <a:pPr algn="l">
              <a:lnSpc>
                <a:spcPts val="6391"/>
              </a:lnSpc>
            </a:pPr>
            <a:r>
              <a:rPr lang="en-US" sz="45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(04) Individual Component</a:t>
            </a:r>
          </a:p>
          <a:p>
            <a:pPr algn="l">
              <a:lnSpc>
                <a:spcPts val="6391"/>
              </a:lnSpc>
            </a:pPr>
            <a:r>
              <a:rPr lang="en-US" sz="45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(05) Deployment (IT22102546)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32730"/>
            <a:ext cx="8792392" cy="144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992"/>
              </a:lnSpc>
            </a:pPr>
            <a:r>
              <a:rPr lang="en-US" b="true" sz="845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IT22102546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8058173" y="1028700"/>
            <a:ext cx="9550612" cy="0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17608785" y="1009650"/>
            <a:ext cx="0" cy="7620274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938212" y="2219277"/>
            <a:ext cx="0" cy="6410646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938212" y="8629924"/>
            <a:ext cx="9622378" cy="0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964795" y="1346664"/>
            <a:ext cx="4294505" cy="4996929"/>
            <a:chOff x="0" y="0"/>
            <a:chExt cx="812800" cy="94574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945745"/>
            </a:xfrm>
            <a:custGeom>
              <a:avLst/>
              <a:gdLst/>
              <a:ahLst/>
              <a:cxnLst/>
              <a:rect r="r" b="b" t="t" l="l"/>
              <a:pathLst>
                <a:path h="94574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45745"/>
                  </a:lnTo>
                  <a:lnTo>
                    <a:pt x="0" y="945745"/>
                  </a:lnTo>
                  <a:close/>
                </a:path>
              </a:pathLst>
            </a:custGeom>
            <a:blipFill>
              <a:blip r:embed="rId3"/>
              <a:stretch>
                <a:fillRect l="-2986" t="0" r="-10769" b="-4004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7608785" y="9738462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92351" y="2923344"/>
            <a:ext cx="8821192" cy="868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b="true" sz="4799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Nimesh  S D 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92351" y="4278093"/>
            <a:ext cx="882119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0180C"/>
                </a:solidFill>
                <a:latin typeface="Poppins"/>
                <a:ea typeface="Poppins"/>
                <a:cs typeface="Poppins"/>
                <a:sym typeface="Poppins"/>
              </a:rPr>
              <a:t>Specialization : Software Engineering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17852" y="5754345"/>
            <a:ext cx="11658194" cy="2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b="true" sz="3799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FINGER  MOVEMENT TRACKING AND FINGERS BASED THERAPY FOR CHILDREN WITH HEMIPLEGIA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950844" y="9784500"/>
            <a:ext cx="1561862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IT22102546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46219" y="9784500"/>
            <a:ext cx="1868091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Nimesh S.D.S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246869" y="9784500"/>
            <a:ext cx="1582817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976078" y="9784500"/>
            <a:ext cx="1579880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06/01/2026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32730"/>
            <a:ext cx="8792392" cy="144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992"/>
              </a:lnSpc>
            </a:pPr>
            <a:r>
              <a:rPr lang="en-US" b="true" sz="845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IT22115720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8058173" y="1028700"/>
            <a:ext cx="9550612" cy="0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17608785" y="1009650"/>
            <a:ext cx="0" cy="7620274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938212" y="2219277"/>
            <a:ext cx="0" cy="6410646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938212" y="8629924"/>
            <a:ext cx="9622378" cy="0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463469" y="979402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23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2920160" y="1463085"/>
            <a:ext cx="4322130" cy="5357426"/>
            <a:chOff x="0" y="0"/>
            <a:chExt cx="763939" cy="94692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63939" cy="946928"/>
            </a:xfrm>
            <a:custGeom>
              <a:avLst/>
              <a:gdLst/>
              <a:ahLst/>
              <a:cxnLst/>
              <a:rect r="r" b="b" t="t" l="l"/>
              <a:pathLst>
                <a:path h="946928" w="763939">
                  <a:moveTo>
                    <a:pt x="0" y="0"/>
                  </a:moveTo>
                  <a:lnTo>
                    <a:pt x="763939" y="0"/>
                  </a:lnTo>
                  <a:lnTo>
                    <a:pt x="763939" y="946928"/>
                  </a:lnTo>
                  <a:lnTo>
                    <a:pt x="0" y="946928"/>
                  </a:lnTo>
                  <a:close/>
                </a:path>
              </a:pathLst>
            </a:custGeom>
            <a:blipFill>
              <a:blip r:embed="rId3"/>
              <a:stretch>
                <a:fillRect l="0" t="-6301" r="-8519" b="-6301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617852" y="3367502"/>
            <a:ext cx="8821192" cy="868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b="true" sz="4799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Wickramasurendra K.D.A.D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17852" y="4425669"/>
            <a:ext cx="882119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0180C"/>
                </a:solidFill>
                <a:latin typeface="Poppins"/>
                <a:ea typeface="Poppins"/>
                <a:cs typeface="Poppins"/>
                <a:sym typeface="Poppins"/>
              </a:rPr>
              <a:t>Specialization : Software Engineering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17852" y="5754345"/>
            <a:ext cx="10711758" cy="2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b="true" sz="3799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SHOULDER  MOVEMENT TRACKING  AND SHOULDER-BASE THERAPY GAME FOR CHILDREN WITH HEMIPLEGIA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238550" y="9784500"/>
            <a:ext cx="1449348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IT22115720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382406" y="9784500"/>
            <a:ext cx="3937992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Wickramasurendra K.D.A.D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437369" y="9784500"/>
            <a:ext cx="1582817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976078" y="9784500"/>
            <a:ext cx="1579880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06/01/2026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32730"/>
            <a:ext cx="8792392" cy="144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992"/>
              </a:lnSpc>
            </a:pPr>
            <a:r>
              <a:rPr lang="en-US" b="true" sz="845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IT22119230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8058173" y="1028700"/>
            <a:ext cx="9550612" cy="0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17608785" y="1009650"/>
            <a:ext cx="0" cy="7620274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938212" y="2219277"/>
            <a:ext cx="0" cy="6410646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938212" y="8629924"/>
            <a:ext cx="9622378" cy="0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541941" y="1542476"/>
            <a:ext cx="4717359" cy="6071310"/>
            <a:chOff x="0" y="0"/>
            <a:chExt cx="765132" cy="9847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65132" cy="984736"/>
            </a:xfrm>
            <a:custGeom>
              <a:avLst/>
              <a:gdLst/>
              <a:ahLst/>
              <a:cxnLst/>
              <a:rect r="r" b="b" t="t" l="l"/>
              <a:pathLst>
                <a:path h="984736" w="765132">
                  <a:moveTo>
                    <a:pt x="0" y="0"/>
                  </a:moveTo>
                  <a:lnTo>
                    <a:pt x="765132" y="0"/>
                  </a:lnTo>
                  <a:lnTo>
                    <a:pt x="765132" y="984736"/>
                  </a:lnTo>
                  <a:lnTo>
                    <a:pt x="0" y="984736"/>
                  </a:lnTo>
                  <a:close/>
                </a:path>
              </a:pathLst>
            </a:custGeom>
            <a:blipFill>
              <a:blip r:embed="rId3"/>
              <a:stretch>
                <a:fillRect l="0" t="-2410" r="-9767" b="-724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7608785" y="9736875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92351" y="2923344"/>
            <a:ext cx="8821192" cy="868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b="true" sz="4799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Weerasinghe D.N.T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92351" y="4278093"/>
            <a:ext cx="882119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0180C"/>
                </a:solidFill>
                <a:latin typeface="Poppins"/>
                <a:ea typeface="Poppins"/>
                <a:cs typeface="Poppins"/>
                <a:sym typeface="Poppins"/>
              </a:rPr>
              <a:t>Specialization : Software Engineering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17852" y="5754345"/>
            <a:ext cx="11658194" cy="2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b="true" sz="3799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ELBOW  MOVEMENT TRACKING AND ELBOW-BASED THERAPY FOR CHILDREN WITH HEMIPLEGIA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009712" y="9784500"/>
            <a:ext cx="1459111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IT22119230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520808" y="9784500"/>
            <a:ext cx="2718911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Weerasinghe D.N.T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246869" y="9784500"/>
            <a:ext cx="1582817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976078" y="9784500"/>
            <a:ext cx="1579880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06/01/2026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32730"/>
            <a:ext cx="8792392" cy="144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992"/>
              </a:lnSpc>
            </a:pPr>
            <a:r>
              <a:rPr lang="en-US" b="true" sz="845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8058173" y="1028700"/>
            <a:ext cx="9550612" cy="0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17608785" y="1009650"/>
            <a:ext cx="0" cy="7620274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938212" y="2219277"/>
            <a:ext cx="0" cy="6410646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938212" y="8629924"/>
            <a:ext cx="9622378" cy="0"/>
          </a:xfrm>
          <a:prstGeom prst="line">
            <a:avLst/>
          </a:prstGeom>
          <a:ln cap="flat" w="180975">
            <a:solidFill>
              <a:srgbClr val="0097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1636902" y="5754345"/>
            <a:ext cx="11658194" cy="1351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b="true" sz="3799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WRIST  MOVEMENT TRACKING AND THERAPY FOR CHILDREN WITH HEMIPLEGIA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9559925"/>
            <a:ext cx="17048536" cy="727075"/>
            <a:chOff x="0" y="0"/>
            <a:chExt cx="4490149" cy="1914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490149" cy="191493"/>
            </a:xfrm>
            <a:custGeom>
              <a:avLst/>
              <a:gdLst/>
              <a:ahLst/>
              <a:cxnLst/>
              <a:rect r="r" b="b" t="t" l="l"/>
              <a:pathLst>
                <a:path h="191493" w="4490149">
                  <a:moveTo>
                    <a:pt x="0" y="0"/>
                  </a:moveTo>
                  <a:lnTo>
                    <a:pt x="4490149" y="0"/>
                  </a:lnTo>
                  <a:lnTo>
                    <a:pt x="4490149" y="191493"/>
                  </a:lnTo>
                  <a:lnTo>
                    <a:pt x="0" y="19149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4490149" cy="2391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3200180" y="1696941"/>
            <a:ext cx="3848356" cy="4733045"/>
            <a:chOff x="0" y="0"/>
            <a:chExt cx="596211" cy="7332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96211" cy="733273"/>
            </a:xfrm>
            <a:custGeom>
              <a:avLst/>
              <a:gdLst/>
              <a:ahLst/>
              <a:cxnLst/>
              <a:rect r="r" b="b" t="t" l="l"/>
              <a:pathLst>
                <a:path h="733273" w="596211">
                  <a:moveTo>
                    <a:pt x="0" y="0"/>
                  </a:moveTo>
                  <a:lnTo>
                    <a:pt x="596211" y="0"/>
                  </a:lnTo>
                  <a:lnTo>
                    <a:pt x="596211" y="733273"/>
                  </a:lnTo>
                  <a:lnTo>
                    <a:pt x="0" y="733273"/>
                  </a:lnTo>
                  <a:close/>
                </a:path>
              </a:pathLst>
            </a:custGeom>
            <a:blipFill>
              <a:blip r:embed="rId3"/>
              <a:stretch>
                <a:fillRect l="-3336" t="-18870" r="0" b="-28166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192351" y="2923344"/>
            <a:ext cx="8821192" cy="868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b="true" sz="4799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Siyambalapitiya  S V A P B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92351" y="4278093"/>
            <a:ext cx="882119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0180C"/>
                </a:solidFill>
                <a:latin typeface="Poppins"/>
                <a:ea typeface="Poppins"/>
                <a:cs typeface="Poppins"/>
                <a:sym typeface="Poppins"/>
              </a:rPr>
              <a:t>Specialization : Software Engineering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743421" y="979402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976078" y="9784500"/>
            <a:ext cx="1579880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06/01/2026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237988" y="9784500"/>
            <a:ext cx="8962192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              Siyambalapitiya S.V.A.P.B                  25-26J-472 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625440" y="2559856"/>
            <a:ext cx="4233980" cy="5167289"/>
            <a:chOff x="0" y="0"/>
            <a:chExt cx="1115122" cy="13609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15122" cy="1360932"/>
            </a:xfrm>
            <a:custGeom>
              <a:avLst/>
              <a:gdLst/>
              <a:ahLst/>
              <a:cxnLst/>
              <a:rect r="r" b="b" t="t" l="l"/>
              <a:pathLst>
                <a:path h="1360932" w="1115122">
                  <a:moveTo>
                    <a:pt x="0" y="0"/>
                  </a:moveTo>
                  <a:lnTo>
                    <a:pt x="1115122" y="0"/>
                  </a:lnTo>
                  <a:lnTo>
                    <a:pt x="1115122" y="1360932"/>
                  </a:lnTo>
                  <a:lnTo>
                    <a:pt x="0" y="1360932"/>
                  </a:lnTo>
                  <a:close/>
                </a:path>
              </a:pathLst>
            </a:custGeom>
            <a:solidFill>
              <a:srgbClr val="0077B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115122" cy="1408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14275834" y="533864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561040" y="2188015"/>
            <a:ext cx="698728" cy="69872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561040" y="3106721"/>
            <a:ext cx="698728" cy="69872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561040" y="4025428"/>
            <a:ext cx="698728" cy="69872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04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561040" y="4936806"/>
            <a:ext cx="698728" cy="69872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05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2561040" y="5855512"/>
            <a:ext cx="698728" cy="698728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06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561040" y="6774219"/>
            <a:ext cx="698728" cy="698728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07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2561040" y="7682497"/>
            <a:ext cx="698728" cy="698728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08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0440221" y="438012"/>
            <a:ext cx="5587360" cy="5587360"/>
            <a:chOff x="0" y="0"/>
            <a:chExt cx="6350000" cy="63500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541020" y="537210"/>
              <a:ext cx="5255260" cy="5255260"/>
            </a:xfrm>
            <a:custGeom>
              <a:avLst/>
              <a:gdLst/>
              <a:ahLst/>
              <a:cxnLst/>
              <a:rect r="r" b="b" t="t" l="l"/>
              <a:pathLst>
                <a:path h="5255260" w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  <a:ln w="38100" cap="sq">
              <a:solidFill>
                <a:srgbClr val="0077B6"/>
              </a:solidFill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13829607" y="4936806"/>
            <a:ext cx="3646458" cy="3646458"/>
            <a:chOff x="0" y="0"/>
            <a:chExt cx="6350000" cy="63500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541020" y="537210"/>
              <a:ext cx="5255260" cy="5255260"/>
            </a:xfrm>
            <a:custGeom>
              <a:avLst/>
              <a:gdLst/>
              <a:ahLst/>
              <a:cxnLst/>
              <a:rect r="r" b="b" t="t" l="l"/>
              <a:pathLst>
                <a:path h="5255260" w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  <a:ln w="38100" cap="sq">
              <a:solidFill>
                <a:srgbClr val="5EBCE5"/>
              </a:solidFill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15990494" y="2815406"/>
            <a:ext cx="1190712" cy="1190712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B6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278280" y="556628"/>
            <a:ext cx="12240089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Agenda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3545150" y="1425752"/>
            <a:ext cx="5446450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Introduction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545150" y="2304586"/>
            <a:ext cx="7790546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Research Problem and Impact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545150" y="4167146"/>
            <a:ext cx="7253951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Design Excellence of the  proposed Solution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545150" y="5067300"/>
            <a:ext cx="4057443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Overall System Diagram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545150" y="8663191"/>
            <a:ext cx="742059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Demonstration Plan and Roles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7611496" y="979402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5543195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3545150" y="6877838"/>
            <a:ext cx="742059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Commercialization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15455940" y="4271921"/>
            <a:ext cx="374744" cy="374744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BCE5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6313330" y="4459293"/>
            <a:ext cx="545038" cy="545038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2561040" y="8559572"/>
            <a:ext cx="698728" cy="698728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09</a:t>
              </a:r>
            </a:p>
          </p:txBody>
        </p:sp>
      </p:grpSp>
      <p:sp>
        <p:nvSpPr>
          <p:cNvPr name="TextBox 56" id="56"/>
          <p:cNvSpPr txBox="true"/>
          <p:nvPr/>
        </p:nvSpPr>
        <p:spPr>
          <a:xfrm rot="0">
            <a:off x="3545150" y="7817003"/>
            <a:ext cx="2248376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Risk Mitigration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3545150" y="3257965"/>
            <a:ext cx="6590271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Objectives and Benifits</a:t>
            </a:r>
          </a:p>
        </p:txBody>
      </p:sp>
      <p:grpSp>
        <p:nvGrpSpPr>
          <p:cNvPr name="Group 58" id="58"/>
          <p:cNvGrpSpPr/>
          <p:nvPr/>
        </p:nvGrpSpPr>
        <p:grpSpPr>
          <a:xfrm rot="0">
            <a:off x="2580090" y="1334107"/>
            <a:ext cx="698728" cy="698728"/>
            <a:chOff x="0" y="0"/>
            <a:chExt cx="812800" cy="81280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01</a:t>
              </a:r>
            </a:p>
          </p:txBody>
        </p:sp>
      </p:grpSp>
      <p:sp>
        <p:nvSpPr>
          <p:cNvPr name="TextBox 61" id="61"/>
          <p:cNvSpPr txBox="true"/>
          <p:nvPr/>
        </p:nvSpPr>
        <p:spPr>
          <a:xfrm rot="0">
            <a:off x="3545150" y="5949315"/>
            <a:ext cx="4057443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Data Collection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783460" y="9153525"/>
            <a:ext cx="10475840" cy="0"/>
          </a:xfrm>
          <a:prstGeom prst="line">
            <a:avLst/>
          </a:prstGeom>
          <a:ln cap="flat" w="38100">
            <a:solidFill>
              <a:srgbClr val="0077B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1420802" y="1028700"/>
            <a:ext cx="5781348" cy="7105704"/>
            <a:chOff x="0" y="0"/>
            <a:chExt cx="812800" cy="9989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998991"/>
            </a:xfrm>
            <a:custGeom>
              <a:avLst/>
              <a:gdLst/>
              <a:ahLst/>
              <a:cxnLst/>
              <a:rect r="r" b="b" t="t" l="l"/>
              <a:pathLst>
                <a:path h="99899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98991"/>
                  </a:lnTo>
                  <a:lnTo>
                    <a:pt x="0" y="998991"/>
                  </a:lnTo>
                  <a:close/>
                </a:path>
              </a:pathLst>
            </a:custGeom>
            <a:blipFill>
              <a:blip r:embed="rId2"/>
              <a:stretch>
                <a:fillRect l="-7452" t="0" r="-16935" b="-1204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93670" y="377563"/>
            <a:ext cx="6231387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Introduction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3140" y="1545100"/>
            <a:ext cx="11097662" cy="760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2"/>
              </a:lnSpc>
            </a:pPr>
            <a:r>
              <a:rPr lang="en-US" sz="2944" b="true">
                <a:solidFill>
                  <a:srgbClr val="CC0000"/>
                </a:solidFill>
                <a:latin typeface="Inter Bold"/>
                <a:ea typeface="Inter Bold"/>
                <a:cs typeface="Inter Bold"/>
                <a:sym typeface="Inter Bold"/>
              </a:rPr>
              <a:t>ARMIGO</a:t>
            </a:r>
          </a:p>
          <a:p>
            <a:pPr algn="l">
              <a:lnSpc>
                <a:spcPts val="3702"/>
              </a:lnSpc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ARMIGO is a w</a:t>
            </a: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earable, AI-powered rehabilitation system designed for upper limb therapy in children with hemiplegia.</a:t>
            </a:r>
          </a:p>
          <a:p>
            <a:pPr algn="l">
              <a:lnSpc>
                <a:spcPts val="3702"/>
              </a:lnSpc>
            </a:pPr>
          </a:p>
          <a:p>
            <a:pPr algn="l" marL="570982" indent="-285491" lvl="1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Multi-sensor wearable modules placed on fingers, wrist, elbow, and shoulder</a:t>
            </a:r>
          </a:p>
          <a:p>
            <a:pPr algn="l" marL="570982" indent="-285491" lvl="1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Collects real-time motion data using IMU and flex sensors</a:t>
            </a:r>
          </a:p>
          <a:p>
            <a:pPr algn="l" marL="570982" indent="-285491" lvl="1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Uses Machine Learning models (LSTM) for:</a:t>
            </a:r>
          </a:p>
          <a:p>
            <a:pPr algn="l">
              <a:lnSpc>
                <a:spcPts val="3702"/>
              </a:lnSpc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           Movement recognition</a:t>
            </a:r>
          </a:p>
          <a:p>
            <a:pPr algn="l">
              <a:lnSpc>
                <a:spcPts val="3702"/>
              </a:lnSpc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           Quality classification of exercises</a:t>
            </a:r>
          </a:p>
          <a:p>
            <a:pPr algn="l" marL="570982" indent="-285491" lvl="1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Therapy delivered through interactive VR-based games</a:t>
            </a:r>
          </a:p>
          <a:p>
            <a:pPr algn="l" marL="570982" indent="-285491" lvl="1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Provides real-time feedback </a:t>
            </a:r>
          </a:p>
          <a:p>
            <a:pPr algn="l" marL="570982" indent="-285491" lvl="1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Includes a therapist dashboard for doctor/parent monitoring</a:t>
            </a:r>
          </a:p>
          <a:p>
            <a:pPr algn="l" marL="570982" indent="-285491" lvl="1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Tracks patient progress based on performance data</a:t>
            </a:r>
          </a:p>
          <a:p>
            <a:pPr algn="l">
              <a:lnSpc>
                <a:spcPts val="3702"/>
              </a:lnSpc>
            </a:pPr>
          </a:p>
          <a:p>
            <a:pPr algn="l" marL="0" indent="0" lvl="0">
              <a:lnSpc>
                <a:spcPts val="4503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7650976" y="979402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830584" y="9059863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1383026" y="1302616"/>
          <a:ext cx="16230600" cy="7479434"/>
        </p:xfrm>
        <a:graphic>
          <a:graphicData uri="http://schemas.openxmlformats.org/drawingml/2006/table">
            <a:tbl>
              <a:tblPr/>
              <a:tblGrid>
                <a:gridCol w="6896585"/>
                <a:gridCol w="9334015"/>
              </a:tblGrid>
              <a:tr h="97652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🚩 Problem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DA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⚠ Impact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2"/>
                    </a:solidFill>
                  </a:tcPr>
                </a:tc>
              </a:tr>
              <a:tr h="10363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Adult-focused rehabilitation systems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❌ Low suitability for children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3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Expensive &amp; complex hardware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❌ Limited home accessibility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3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Poor monitoring &amp; feedback integration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❌ Weak personalization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3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Limited finger &amp; elbow tracking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❌ Inaccurate movement assessment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3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Low caregiver involvement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❌ Inconsistent therapy practice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 adaptive motivation (voice, rewards, storytelling)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❌ Reduced child engagement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1" id="11"/>
          <p:cNvSpPr txBox="true"/>
          <p:nvPr/>
        </p:nvSpPr>
        <p:spPr>
          <a:xfrm rot="0">
            <a:off x="993670" y="377563"/>
            <a:ext cx="8150330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Research Problem and Impact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10903" y="6853124"/>
            <a:ext cx="2618042" cy="4114800"/>
          </a:xfrm>
          <a:custGeom>
            <a:avLst/>
            <a:gdLst/>
            <a:ahLst/>
            <a:cxnLst/>
            <a:rect r="r" b="b" t="t" l="l"/>
            <a:pathLst>
              <a:path h="4114800" w="2618042">
                <a:moveTo>
                  <a:pt x="0" y="0"/>
                </a:moveTo>
                <a:lnTo>
                  <a:pt x="2618041" y="0"/>
                </a:lnTo>
                <a:lnTo>
                  <a:pt x="261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018635" y="9059863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93670" y="377563"/>
            <a:ext cx="6231387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Research Gap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8442018" y="-749756"/>
            <a:ext cx="3251377" cy="2483239"/>
          </a:xfrm>
          <a:custGeom>
            <a:avLst/>
            <a:gdLst/>
            <a:ahLst/>
            <a:cxnLst/>
            <a:rect r="r" b="b" t="t" l="l"/>
            <a:pathLst>
              <a:path h="2483239" w="3251377">
                <a:moveTo>
                  <a:pt x="0" y="0"/>
                </a:moveTo>
                <a:lnTo>
                  <a:pt x="3251377" y="0"/>
                </a:lnTo>
                <a:lnTo>
                  <a:pt x="3251377" y="2483239"/>
                </a:lnTo>
                <a:lnTo>
                  <a:pt x="0" y="24832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14773" y="1503705"/>
            <a:ext cx="14396129" cy="7231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 </a:t>
            </a:r>
            <a:r>
              <a:rPr lang="en-US" b="true" sz="215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Limited pediatric-f</a:t>
            </a:r>
            <a:r>
              <a:rPr lang="en-US" b="true" sz="215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ocused rehabilitation systems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Most existing VR rehabilitation solutions are designed for adult patients, with very few systems targeting children with hemiplegia.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r>
              <a:rPr lang="en-US" b="true" sz="215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Incomplete upper-limb motion tracking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Current wearable rehabilitation devices often track only simple finger or hand movements, ignoring multi-joint coordination (wrist, elbow, and shoulder) and compensatory motion patterns.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 </a:t>
            </a:r>
            <a:r>
              <a:rPr lang="en-US" b="true" sz="215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Lack of intelligent rehabilitation monitoring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Many systems do not provide real-time monitoring, progress tracking, or remote supervision for clinicians and caregivers.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 </a:t>
            </a:r>
            <a:r>
              <a:rPr lang="en-US" b="true" sz="215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Low engagement in traditional therapy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Conventional rehabilitation exercises are repetitive and non-interactive, resulting in low motivation and poor adherence among pediatric patients.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 </a:t>
            </a:r>
            <a:r>
              <a:rPr lang="en-US" b="true" sz="215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Limited access to physiotherapy services in Sri Lanka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There is a shortage of pediatric physiotherapists, unequal distribution of rehabilitation centers, and high treatment costs, especially in rural areas.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 </a:t>
            </a:r>
            <a:r>
              <a:rPr lang="en-US" b="true" sz="215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Insufficient research combining VR, ML, and wearable sensors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Few studies integrate low-cost wearable sensing, machine learning, and gamified VR environments specifically for pediatric hemiplegia rehabilitation.</a:t>
            </a:r>
          </a:p>
          <a:p>
            <a:pPr algn="just">
              <a:lnSpc>
                <a:spcPts val="301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-15393"/>
            <a:ext cx="18288000" cy="1180107"/>
            <a:chOff x="0" y="0"/>
            <a:chExt cx="4816593" cy="31081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310810"/>
            </a:xfrm>
            <a:custGeom>
              <a:avLst/>
              <a:gdLst/>
              <a:ahLst/>
              <a:cxnLst/>
              <a:rect r="r" b="b" t="t" l="l"/>
              <a:pathLst>
                <a:path h="31081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10810"/>
                  </a:lnTo>
                  <a:lnTo>
                    <a:pt x="0" y="31081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816593" cy="3584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79505" y="2038299"/>
            <a:ext cx="16938516" cy="781899"/>
            <a:chOff x="0" y="0"/>
            <a:chExt cx="4461173" cy="20593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461173" cy="205932"/>
            </a:xfrm>
            <a:custGeom>
              <a:avLst/>
              <a:gdLst/>
              <a:ahLst/>
              <a:cxnLst/>
              <a:rect r="r" b="b" t="t" l="l"/>
              <a:pathLst>
                <a:path h="205932" w="4461173">
                  <a:moveTo>
                    <a:pt x="4114" y="0"/>
                  </a:moveTo>
                  <a:lnTo>
                    <a:pt x="4457059" y="0"/>
                  </a:lnTo>
                  <a:cubicBezTo>
                    <a:pt x="4458150" y="0"/>
                    <a:pt x="4459197" y="433"/>
                    <a:pt x="4459968" y="1205"/>
                  </a:cubicBezTo>
                  <a:cubicBezTo>
                    <a:pt x="4460740" y="1976"/>
                    <a:pt x="4461173" y="3023"/>
                    <a:pt x="4461173" y="4114"/>
                  </a:cubicBezTo>
                  <a:lnTo>
                    <a:pt x="4461173" y="201819"/>
                  </a:lnTo>
                  <a:cubicBezTo>
                    <a:pt x="4461173" y="204090"/>
                    <a:pt x="4459331" y="205932"/>
                    <a:pt x="4457059" y="205932"/>
                  </a:cubicBezTo>
                  <a:lnTo>
                    <a:pt x="4114" y="205932"/>
                  </a:lnTo>
                  <a:cubicBezTo>
                    <a:pt x="3023" y="205932"/>
                    <a:pt x="1976" y="205499"/>
                    <a:pt x="1205" y="204727"/>
                  </a:cubicBezTo>
                  <a:cubicBezTo>
                    <a:pt x="433" y="203956"/>
                    <a:pt x="0" y="202910"/>
                    <a:pt x="0" y="201819"/>
                  </a:cubicBezTo>
                  <a:lnTo>
                    <a:pt x="0" y="4114"/>
                  </a:lnTo>
                  <a:cubicBezTo>
                    <a:pt x="0" y="1842"/>
                    <a:pt x="1842" y="0"/>
                    <a:pt x="4114" y="0"/>
                  </a:cubicBezTo>
                  <a:close/>
                </a:path>
              </a:pathLst>
            </a:custGeom>
            <a:solidFill>
              <a:srgbClr val="68CAD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4461173" cy="253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2"/>
                </a:lnSpc>
              </a:pPr>
              <a:r>
                <a:rPr lang="en-US" sz="23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Develop a Gamified Rehabilitation system for Upper Limb therapy in Children with Hemiplegia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3727600"/>
            <a:ext cx="7204591" cy="1447003"/>
            <a:chOff x="0" y="0"/>
            <a:chExt cx="931504" cy="18708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31504" cy="187088"/>
            </a:xfrm>
            <a:custGeom>
              <a:avLst/>
              <a:gdLst/>
              <a:ahLst/>
              <a:cxnLst/>
              <a:rect r="r" b="b" t="t" l="l"/>
              <a:pathLst>
                <a:path h="187088" w="931504">
                  <a:moveTo>
                    <a:pt x="20988" y="0"/>
                  </a:moveTo>
                  <a:lnTo>
                    <a:pt x="910516" y="0"/>
                  </a:lnTo>
                  <a:cubicBezTo>
                    <a:pt x="922108" y="0"/>
                    <a:pt x="931504" y="9397"/>
                    <a:pt x="931504" y="20988"/>
                  </a:cubicBezTo>
                  <a:lnTo>
                    <a:pt x="931504" y="166100"/>
                  </a:lnTo>
                  <a:cubicBezTo>
                    <a:pt x="931504" y="171666"/>
                    <a:pt x="929293" y="177004"/>
                    <a:pt x="925357" y="180940"/>
                  </a:cubicBezTo>
                  <a:cubicBezTo>
                    <a:pt x="921421" y="184876"/>
                    <a:pt x="916083" y="187088"/>
                    <a:pt x="910516" y="187088"/>
                  </a:cubicBezTo>
                  <a:lnTo>
                    <a:pt x="20988" y="187088"/>
                  </a:lnTo>
                  <a:cubicBezTo>
                    <a:pt x="9397" y="187088"/>
                    <a:pt x="0" y="177691"/>
                    <a:pt x="0" y="166100"/>
                  </a:cubicBezTo>
                  <a:lnTo>
                    <a:pt x="0" y="20988"/>
                  </a:lnTo>
                  <a:cubicBezTo>
                    <a:pt x="0" y="9397"/>
                    <a:pt x="9397" y="0"/>
                    <a:pt x="2098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1EDE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931504" cy="234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Wearable IOT Device</a:t>
              </a:r>
            </a:p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IMU &amp; Flex sensors(ESP32)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786827" y="3730456"/>
            <a:ext cx="7204591" cy="1447003"/>
            <a:chOff x="0" y="0"/>
            <a:chExt cx="931504" cy="18708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31504" cy="187088"/>
            </a:xfrm>
            <a:custGeom>
              <a:avLst/>
              <a:gdLst/>
              <a:ahLst/>
              <a:cxnLst/>
              <a:rect r="r" b="b" t="t" l="l"/>
              <a:pathLst>
                <a:path h="187088" w="931504">
                  <a:moveTo>
                    <a:pt x="20988" y="0"/>
                  </a:moveTo>
                  <a:lnTo>
                    <a:pt x="910516" y="0"/>
                  </a:lnTo>
                  <a:cubicBezTo>
                    <a:pt x="922108" y="0"/>
                    <a:pt x="931504" y="9397"/>
                    <a:pt x="931504" y="20988"/>
                  </a:cubicBezTo>
                  <a:lnTo>
                    <a:pt x="931504" y="166100"/>
                  </a:lnTo>
                  <a:cubicBezTo>
                    <a:pt x="931504" y="171666"/>
                    <a:pt x="929293" y="177004"/>
                    <a:pt x="925357" y="180940"/>
                  </a:cubicBezTo>
                  <a:cubicBezTo>
                    <a:pt x="921421" y="184876"/>
                    <a:pt x="916083" y="187088"/>
                    <a:pt x="910516" y="187088"/>
                  </a:cubicBezTo>
                  <a:lnTo>
                    <a:pt x="20988" y="187088"/>
                  </a:lnTo>
                  <a:cubicBezTo>
                    <a:pt x="9397" y="187088"/>
                    <a:pt x="0" y="177691"/>
                    <a:pt x="0" y="166100"/>
                  </a:cubicBezTo>
                  <a:lnTo>
                    <a:pt x="0" y="20988"/>
                  </a:lnTo>
                  <a:cubicBezTo>
                    <a:pt x="0" y="9397"/>
                    <a:pt x="9397" y="0"/>
                    <a:pt x="2098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1EDE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931504" cy="234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Motion Recognition</a:t>
              </a:r>
            </a:p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LSTM Model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28700" y="5841047"/>
            <a:ext cx="7204591" cy="1447003"/>
            <a:chOff x="0" y="0"/>
            <a:chExt cx="931504" cy="18708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31504" cy="187088"/>
            </a:xfrm>
            <a:custGeom>
              <a:avLst/>
              <a:gdLst/>
              <a:ahLst/>
              <a:cxnLst/>
              <a:rect r="r" b="b" t="t" l="l"/>
              <a:pathLst>
                <a:path h="187088" w="931504">
                  <a:moveTo>
                    <a:pt x="20988" y="0"/>
                  </a:moveTo>
                  <a:lnTo>
                    <a:pt x="910516" y="0"/>
                  </a:lnTo>
                  <a:cubicBezTo>
                    <a:pt x="922108" y="0"/>
                    <a:pt x="931504" y="9397"/>
                    <a:pt x="931504" y="20988"/>
                  </a:cubicBezTo>
                  <a:lnTo>
                    <a:pt x="931504" y="166100"/>
                  </a:lnTo>
                  <a:cubicBezTo>
                    <a:pt x="931504" y="171666"/>
                    <a:pt x="929293" y="177004"/>
                    <a:pt x="925357" y="180940"/>
                  </a:cubicBezTo>
                  <a:cubicBezTo>
                    <a:pt x="921421" y="184876"/>
                    <a:pt x="916083" y="187088"/>
                    <a:pt x="910516" y="187088"/>
                  </a:cubicBezTo>
                  <a:lnTo>
                    <a:pt x="20988" y="187088"/>
                  </a:lnTo>
                  <a:cubicBezTo>
                    <a:pt x="9397" y="187088"/>
                    <a:pt x="0" y="177691"/>
                    <a:pt x="0" y="166100"/>
                  </a:cubicBezTo>
                  <a:lnTo>
                    <a:pt x="0" y="20988"/>
                  </a:lnTo>
                  <a:cubicBezTo>
                    <a:pt x="0" y="9397"/>
                    <a:pt x="9397" y="0"/>
                    <a:pt x="2098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1EDE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931504" cy="234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                Gamified Therapy Environment</a:t>
              </a:r>
            </a:p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      Adaptive and Interactive Games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786827" y="5841047"/>
            <a:ext cx="7204591" cy="1447003"/>
            <a:chOff x="0" y="0"/>
            <a:chExt cx="931504" cy="18708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31504" cy="187088"/>
            </a:xfrm>
            <a:custGeom>
              <a:avLst/>
              <a:gdLst/>
              <a:ahLst/>
              <a:cxnLst/>
              <a:rect r="r" b="b" t="t" l="l"/>
              <a:pathLst>
                <a:path h="187088" w="931504">
                  <a:moveTo>
                    <a:pt x="20988" y="0"/>
                  </a:moveTo>
                  <a:lnTo>
                    <a:pt x="910516" y="0"/>
                  </a:lnTo>
                  <a:cubicBezTo>
                    <a:pt x="922108" y="0"/>
                    <a:pt x="931504" y="9397"/>
                    <a:pt x="931504" y="20988"/>
                  </a:cubicBezTo>
                  <a:lnTo>
                    <a:pt x="931504" y="166100"/>
                  </a:lnTo>
                  <a:cubicBezTo>
                    <a:pt x="931504" y="171666"/>
                    <a:pt x="929293" y="177004"/>
                    <a:pt x="925357" y="180940"/>
                  </a:cubicBezTo>
                  <a:cubicBezTo>
                    <a:pt x="921421" y="184876"/>
                    <a:pt x="916083" y="187088"/>
                    <a:pt x="910516" y="187088"/>
                  </a:cubicBezTo>
                  <a:lnTo>
                    <a:pt x="20988" y="187088"/>
                  </a:lnTo>
                  <a:cubicBezTo>
                    <a:pt x="9397" y="187088"/>
                    <a:pt x="0" y="177691"/>
                    <a:pt x="0" y="166100"/>
                  </a:cubicBezTo>
                  <a:lnTo>
                    <a:pt x="0" y="20988"/>
                  </a:lnTo>
                  <a:cubicBezTo>
                    <a:pt x="0" y="9397"/>
                    <a:pt x="9397" y="0"/>
                    <a:pt x="2098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1EDE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931504" cy="234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Remote monitoring</a:t>
              </a:r>
            </a:p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            physiopists and parents dashboards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5546467" y="7811297"/>
            <a:ext cx="7204591" cy="1447003"/>
            <a:chOff x="0" y="0"/>
            <a:chExt cx="931504" cy="18708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31504" cy="187088"/>
            </a:xfrm>
            <a:custGeom>
              <a:avLst/>
              <a:gdLst/>
              <a:ahLst/>
              <a:cxnLst/>
              <a:rect r="r" b="b" t="t" l="l"/>
              <a:pathLst>
                <a:path h="187088" w="931504">
                  <a:moveTo>
                    <a:pt x="20988" y="0"/>
                  </a:moveTo>
                  <a:lnTo>
                    <a:pt x="910516" y="0"/>
                  </a:lnTo>
                  <a:cubicBezTo>
                    <a:pt x="922108" y="0"/>
                    <a:pt x="931504" y="9397"/>
                    <a:pt x="931504" y="20988"/>
                  </a:cubicBezTo>
                  <a:lnTo>
                    <a:pt x="931504" y="166100"/>
                  </a:lnTo>
                  <a:cubicBezTo>
                    <a:pt x="931504" y="171666"/>
                    <a:pt x="929293" y="177004"/>
                    <a:pt x="925357" y="180940"/>
                  </a:cubicBezTo>
                  <a:cubicBezTo>
                    <a:pt x="921421" y="184876"/>
                    <a:pt x="916083" y="187088"/>
                    <a:pt x="910516" y="187088"/>
                  </a:cubicBezTo>
                  <a:lnTo>
                    <a:pt x="20988" y="187088"/>
                  </a:lnTo>
                  <a:cubicBezTo>
                    <a:pt x="9397" y="187088"/>
                    <a:pt x="0" y="177691"/>
                    <a:pt x="0" y="166100"/>
                  </a:cubicBezTo>
                  <a:lnTo>
                    <a:pt x="0" y="20988"/>
                  </a:lnTo>
                  <a:cubicBezTo>
                    <a:pt x="0" y="9397"/>
                    <a:pt x="9397" y="0"/>
                    <a:pt x="2098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1EDE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931504" cy="234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Pilot Testing and Evaluation</a:t>
              </a:r>
            </a:p>
            <a:p>
              <a:pPr algn="ctr">
                <a:lnSpc>
                  <a:spcPts val="3012"/>
                </a:lnSpc>
              </a:pPr>
              <a:r>
                <a:rPr lang="en-US" sz="215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Usability &amp; Engagement Analysis</a:t>
              </a: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264721" y="3939718"/>
            <a:ext cx="1543681" cy="1028478"/>
          </a:xfrm>
          <a:custGeom>
            <a:avLst/>
            <a:gdLst/>
            <a:ahLst/>
            <a:cxnLst/>
            <a:rect r="r" b="b" t="t" l="l"/>
            <a:pathLst>
              <a:path h="1028478" w="1543681">
                <a:moveTo>
                  <a:pt x="0" y="0"/>
                </a:moveTo>
                <a:lnTo>
                  <a:pt x="1543681" y="0"/>
                </a:lnTo>
                <a:lnTo>
                  <a:pt x="1543681" y="1028478"/>
                </a:lnTo>
                <a:lnTo>
                  <a:pt x="0" y="1028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053638" y="3992443"/>
            <a:ext cx="1222555" cy="923029"/>
          </a:xfrm>
          <a:custGeom>
            <a:avLst/>
            <a:gdLst/>
            <a:ahLst/>
            <a:cxnLst/>
            <a:rect r="r" b="b" t="t" l="l"/>
            <a:pathLst>
              <a:path h="923029" w="1222555">
                <a:moveTo>
                  <a:pt x="0" y="0"/>
                </a:moveTo>
                <a:lnTo>
                  <a:pt x="1222554" y="0"/>
                </a:lnTo>
                <a:lnTo>
                  <a:pt x="1222554" y="923029"/>
                </a:lnTo>
                <a:lnTo>
                  <a:pt x="0" y="923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28174" y="6039765"/>
            <a:ext cx="1344976" cy="1049568"/>
          </a:xfrm>
          <a:custGeom>
            <a:avLst/>
            <a:gdLst/>
            <a:ahLst/>
            <a:cxnLst/>
            <a:rect r="r" b="b" t="t" l="l"/>
            <a:pathLst>
              <a:path h="1049568" w="1344976">
                <a:moveTo>
                  <a:pt x="0" y="0"/>
                </a:moveTo>
                <a:lnTo>
                  <a:pt x="1344976" y="0"/>
                </a:lnTo>
                <a:lnTo>
                  <a:pt x="1344976" y="1049568"/>
                </a:lnTo>
                <a:lnTo>
                  <a:pt x="0" y="1049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769009" y="8081719"/>
            <a:ext cx="1130827" cy="906160"/>
          </a:xfrm>
          <a:custGeom>
            <a:avLst/>
            <a:gdLst/>
            <a:ahLst/>
            <a:cxnLst/>
            <a:rect r="r" b="b" t="t" l="l"/>
            <a:pathLst>
              <a:path h="906160" w="1130827">
                <a:moveTo>
                  <a:pt x="0" y="0"/>
                </a:moveTo>
                <a:lnTo>
                  <a:pt x="1130827" y="0"/>
                </a:lnTo>
                <a:lnTo>
                  <a:pt x="1130827" y="906159"/>
                </a:lnTo>
                <a:lnTo>
                  <a:pt x="0" y="9061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053638" y="6124484"/>
            <a:ext cx="1342198" cy="880130"/>
          </a:xfrm>
          <a:custGeom>
            <a:avLst/>
            <a:gdLst/>
            <a:ahLst/>
            <a:cxnLst/>
            <a:rect r="r" b="b" t="t" l="l"/>
            <a:pathLst>
              <a:path h="880130" w="1342198">
                <a:moveTo>
                  <a:pt x="0" y="0"/>
                </a:moveTo>
                <a:lnTo>
                  <a:pt x="1342197" y="0"/>
                </a:lnTo>
                <a:lnTo>
                  <a:pt x="1342197" y="880130"/>
                </a:lnTo>
                <a:lnTo>
                  <a:pt x="0" y="8801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7989349" y="979402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842846" y="158736"/>
            <a:ext cx="8150330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Rsearch Objectives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5679222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139238" y="4274503"/>
            <a:ext cx="9525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FFDD7">
                <a:alpha val="100000"/>
              </a:srgbClr>
            </a:gs>
            <a:gs pos="100000">
              <a:srgbClr val="D9E64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453449"/>
            <a:ext cx="18288000" cy="833551"/>
            <a:chOff x="0" y="0"/>
            <a:chExt cx="4816593" cy="2195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19536"/>
            </a:xfrm>
            <a:custGeom>
              <a:avLst/>
              <a:gdLst/>
              <a:ahLst/>
              <a:cxnLst/>
              <a:rect r="r" b="b" t="t" l="l"/>
              <a:pathLst>
                <a:path h="21953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963" y="9507826"/>
            <a:ext cx="3671398" cy="724796"/>
          </a:xfrm>
          <a:custGeom>
            <a:avLst/>
            <a:gdLst/>
            <a:ahLst/>
            <a:cxnLst/>
            <a:rect r="r" b="b" t="t" l="l"/>
            <a:pathLst>
              <a:path h="724796" w="3671398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931726" y="453763"/>
            <a:ext cx="1590059" cy="742452"/>
            <a:chOff x="0" y="0"/>
            <a:chExt cx="418781" cy="1955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8781" cy="195543"/>
            </a:xfrm>
            <a:custGeom>
              <a:avLst/>
              <a:gdLst/>
              <a:ahLst/>
              <a:cxnLst/>
              <a:rect r="r" b="b" t="t" l="l"/>
              <a:pathLst>
                <a:path h="195543" w="418781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574125" y="-869877"/>
            <a:ext cx="3251377" cy="2483239"/>
          </a:xfrm>
          <a:custGeom>
            <a:avLst/>
            <a:gdLst/>
            <a:ahLst/>
            <a:cxnLst/>
            <a:rect r="r" b="b" t="t" l="l"/>
            <a:pathLst>
              <a:path h="2483239" w="3251377">
                <a:moveTo>
                  <a:pt x="0" y="0"/>
                </a:moveTo>
                <a:lnTo>
                  <a:pt x="3251377" y="0"/>
                </a:lnTo>
                <a:lnTo>
                  <a:pt x="3251377" y="2483240"/>
                </a:lnTo>
                <a:lnTo>
                  <a:pt x="0" y="2483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87848" y="1523976"/>
            <a:ext cx="6953557" cy="4198210"/>
          </a:xfrm>
          <a:custGeom>
            <a:avLst/>
            <a:gdLst/>
            <a:ahLst/>
            <a:cxnLst/>
            <a:rect r="r" b="b" t="t" l="l"/>
            <a:pathLst>
              <a:path h="4198210" w="6953557">
                <a:moveTo>
                  <a:pt x="0" y="0"/>
                </a:moveTo>
                <a:lnTo>
                  <a:pt x="6953557" y="0"/>
                </a:lnTo>
                <a:lnTo>
                  <a:pt x="6953557" y="4198209"/>
                </a:lnTo>
                <a:lnTo>
                  <a:pt x="0" y="4198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7259300" y="979402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328404" y="9803550"/>
            <a:ext cx="15800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8225" y="311150"/>
            <a:ext cx="10049623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Who Will Be Benefited by the Solution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87848" y="5944397"/>
            <a:ext cx="2690336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Social Impact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90325" y="6573410"/>
            <a:ext cx="7372112" cy="3184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Increased Access to Quality Rehabilitation.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Improved Rehabilitation Outcomes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Empowerment of Families and Therapists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Cultural Relevance and Scalability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 facilitate the service to the rural areas.</a:t>
            </a:r>
          </a:p>
          <a:p>
            <a:pPr algn="l">
              <a:lnSpc>
                <a:spcPts val="4251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38225" y="1438251"/>
            <a:ext cx="421132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Primary Beneficiaries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44080" y="2066007"/>
            <a:ext cx="9698448" cy="2651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Chil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dren with Hemiplegia in Sri Lanka and similar low-resource settings, who currently lack access to engaging, affordable, and effective upper-limb rehabilitation.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Parents and Caregivers, who can support their child’s therapy at home with guided, interactive tools.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69057" y="5057775"/>
            <a:ext cx="475234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Secondary Beneficiaries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58333" y="5782330"/>
            <a:ext cx="9698448" cy="371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Pediat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ric Physiotherapists and Rehabilitation Clinics (e.g., Sirimavo Bandaranaike Children’s Hospital, Ayati Centre), who can remotely monitor multiple patients, reduce workload, and provide data-driven therapy adjustments.</a:t>
            </a:r>
          </a:p>
          <a:p>
            <a:pPr algn="l" marL="539916" indent="-269958" lvl="1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Healthcare Institutions and NGOs, especially in rural or underserved areas, where specialist access is limited.</a:t>
            </a:r>
          </a:p>
          <a:p>
            <a:pPr algn="l">
              <a:lnSpc>
                <a:spcPts val="4251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20DB7DB36DD49BC8150064CF95DD9" ma:contentTypeVersion="13" ma:contentTypeDescription="Create a new document." ma:contentTypeScope="" ma:versionID="cbef7e19daa0d389b559f873c5a3e553">
  <xsd:schema xmlns:xsd="http://www.w3.org/2001/XMLSchema" xmlns:xs="http://www.w3.org/2001/XMLSchema" xmlns:p="http://schemas.microsoft.com/office/2006/metadata/properties" xmlns:ns2="b315195e-671e-423b-bef2-4f1205612242" xmlns:ns3="db72c12f-87a4-44ab-bbc5-4cc8306b158a" targetNamespace="http://schemas.microsoft.com/office/2006/metadata/properties" ma:root="true" ma:fieldsID="060a19f19fc398f1deb5a7ac3ca80118" ns2:_="" ns3:_="">
    <xsd:import namespace="b315195e-671e-423b-bef2-4f1205612242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5195e-671e-423b-bef2-4f1205612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5195e-671e-423b-bef2-4f1205612242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Props1.xml><?xml version="1.0" encoding="utf-8"?>
<ds:datastoreItem xmlns:ds="http://schemas.openxmlformats.org/officeDocument/2006/customXml" ds:itemID="{425E0395-4C93-4BA2-9472-02277DFE1973}"/>
</file>

<file path=customXml/itemProps2.xml><?xml version="1.0" encoding="utf-8"?>
<ds:datastoreItem xmlns:ds="http://schemas.openxmlformats.org/officeDocument/2006/customXml" ds:itemID="{0FB2B428-4B3B-4467-94C6-F7B002B62752}"/>
</file>

<file path=customXml/itemProps3.xml><?xml version="1.0" encoding="utf-8"?>
<ds:datastoreItem xmlns:ds="http://schemas.openxmlformats.org/officeDocument/2006/customXml" ds:itemID="{E5B12C3C-72D5-4240-ADBA-A42F361D990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25-26j472 Progress Presentatin 1</dc:title>
  <cp:revision>1</cp:revision>
  <dcterms:created xsi:type="dcterms:W3CDTF">2006-08-16T00:00:00Z</dcterms:created>
  <dcterms:modified xsi:type="dcterms:W3CDTF">2011-08-01T06:04:30Z</dcterms:modified>
  <dc:identifier>DAGxiCeZTaU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0x0101008DC20DB7DB36DD49BC8150064CF95DD9</vt:lpwstr>
  </property>
</Properties>
</file>