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Canva Sans" panose="020B0604020202020204" charset="0"/>
      <p:regular r:id="rId31"/>
    </p:embeddedFont>
    <p:embeddedFont>
      <p:font typeface="Inter" panose="020B0604020202020204" charset="0"/>
      <p:regular r:id="rId32"/>
    </p:embeddedFont>
    <p:embeddedFont>
      <p:font typeface="Inter Bold" panose="020B0604020202020204" charset="0"/>
      <p:regular r:id="rId33"/>
    </p:embeddedFont>
    <p:embeddedFont>
      <p:font typeface="Poppins" panose="00000500000000000000" pitchFamily="2" charset="0"/>
      <p:regular r:id="rId34"/>
    </p:embeddedFont>
    <p:embeddedFont>
      <p:font typeface="Poppins Bold" panose="020B0604020202020204" charset="0"/>
      <p:regular r:id="rId35"/>
    </p:embeddedFont>
    <p:embeddedFont>
      <p:font typeface="Poppins Bold Italic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16133"/>
            <a:ext cx="1028700" cy="3338071"/>
            <a:chOff x="0" y="0"/>
            <a:chExt cx="929559" cy="879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9559" cy="879163"/>
            </a:xfrm>
            <a:custGeom>
              <a:avLst/>
              <a:gdLst/>
              <a:ahLst/>
              <a:cxnLst/>
              <a:rect l="l" t="t" r="r" b="b"/>
              <a:pathLst>
                <a:path w="929559" h="879163">
                  <a:moveTo>
                    <a:pt x="0" y="0"/>
                  </a:moveTo>
                  <a:lnTo>
                    <a:pt x="929559" y="0"/>
                  </a:lnTo>
                  <a:lnTo>
                    <a:pt x="929559" y="879163"/>
                  </a:lnTo>
                  <a:lnTo>
                    <a:pt x="0" y="879163"/>
                  </a:lnTo>
                  <a:close/>
                </a:path>
              </a:pathLst>
            </a:custGeom>
            <a:solidFill>
              <a:srgbClr val="0077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29559" cy="926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850683" y="7365373"/>
            <a:ext cx="1190712" cy="119071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765245" y="6854205"/>
            <a:ext cx="2618042" cy="3432795"/>
          </a:xfrm>
          <a:custGeom>
            <a:avLst/>
            <a:gdLst/>
            <a:ahLst/>
            <a:cxnLst/>
            <a:rect l="l" t="t" r="r" b="b"/>
            <a:pathLst>
              <a:path w="2618042" h="4114800">
                <a:moveTo>
                  <a:pt x="0" y="0"/>
                </a:moveTo>
                <a:lnTo>
                  <a:pt x="2618041" y="0"/>
                </a:lnTo>
                <a:lnTo>
                  <a:pt x="261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13601700" y="2158589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574125" y="-869877"/>
            <a:ext cx="3251377" cy="2483239"/>
          </a:xfrm>
          <a:custGeom>
            <a:avLst/>
            <a:gdLst/>
            <a:ahLst/>
            <a:cxnLst/>
            <a:rect l="l" t="t" r="r" b="b"/>
            <a:pathLst>
              <a:path w="3251377" h="2483239">
                <a:moveTo>
                  <a:pt x="0" y="0"/>
                </a:moveTo>
                <a:lnTo>
                  <a:pt x="3251377" y="0"/>
                </a:lnTo>
                <a:lnTo>
                  <a:pt x="3251377" y="2483240"/>
                </a:lnTo>
                <a:lnTo>
                  <a:pt x="0" y="2483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71519" y="3120404"/>
            <a:ext cx="14744962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Gamified VR-Based Therapy System for Upper Limb Rehabilitation for Children with Hemiplegia.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771519" y="6758955"/>
            <a:ext cx="14744962" cy="49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4"/>
              </a:lnSpc>
            </a:pPr>
            <a:r>
              <a:rPr lang="en-US" sz="2874" spc="526">
                <a:solidFill>
                  <a:srgbClr val="0077B6"/>
                </a:solidFill>
                <a:latin typeface="Inter"/>
                <a:ea typeface="Inter"/>
                <a:cs typeface="Inter"/>
                <a:sym typeface="Inter"/>
              </a:rPr>
              <a:t>PRODUCT RESEARCH PROPOSAL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72087" y="2409729"/>
            <a:ext cx="5600620" cy="52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0077B6"/>
                </a:solidFill>
                <a:latin typeface="Inter"/>
                <a:ea typeface="Inter"/>
                <a:cs typeface="Inter"/>
                <a:sym typeface="Inter"/>
              </a:rPr>
              <a:t>ArmiGo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71519" y="8342613"/>
            <a:ext cx="4756636" cy="52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20180C"/>
                </a:solidFill>
                <a:latin typeface="Inter"/>
                <a:ea typeface="Inter"/>
                <a:cs typeface="Inter"/>
                <a:sym typeface="Inter"/>
              </a:rPr>
              <a:t>30 Aug, 2025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163800" y="9794026"/>
            <a:ext cx="1971513" cy="364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695664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515581" y="9695992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  <p:sp>
        <p:nvSpPr>
          <p:cNvPr id="6" name="Freeform 6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75701" y="6095223"/>
            <a:ext cx="2159599" cy="2024274"/>
          </a:xfrm>
          <a:custGeom>
            <a:avLst/>
            <a:gdLst/>
            <a:ahLst/>
            <a:cxnLst/>
            <a:rect l="l" t="t" r="r" b="b"/>
            <a:pathLst>
              <a:path w="2159599" h="2024274">
                <a:moveTo>
                  <a:pt x="0" y="0"/>
                </a:moveTo>
                <a:lnTo>
                  <a:pt x="2159599" y="0"/>
                </a:lnTo>
                <a:lnTo>
                  <a:pt x="2159599" y="2024274"/>
                </a:lnTo>
                <a:lnTo>
                  <a:pt x="0" y="2024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779" t="-30967" b="-14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18043" y="1958538"/>
            <a:ext cx="3045437" cy="3045437"/>
          </a:xfrm>
          <a:custGeom>
            <a:avLst/>
            <a:gdLst/>
            <a:ahLst/>
            <a:cxnLst/>
            <a:rect l="l" t="t" r="r" b="b"/>
            <a:pathLst>
              <a:path w="3045437" h="3045437">
                <a:moveTo>
                  <a:pt x="0" y="0"/>
                </a:moveTo>
                <a:lnTo>
                  <a:pt x="3045437" y="0"/>
                </a:lnTo>
                <a:lnTo>
                  <a:pt x="3045437" y="3045437"/>
                </a:lnTo>
                <a:lnTo>
                  <a:pt x="0" y="3045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950844" y="9784500"/>
            <a:ext cx="156186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IT22102546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6219" y="9784500"/>
            <a:ext cx="186809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Nimesh S.D.S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7870" y="387088"/>
            <a:ext cx="1717029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Finger Movement Tracking And Fingers Based Gamified Therapy For Children with Hemiplegia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7870" y="2284572"/>
            <a:ext cx="10309000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Proven Gap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Existing gloves track only finger Flexion and Extension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 system Developed for children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 Real Time Monitoring and  Progress Tracking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Lack of gamification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7870" y="4880150"/>
            <a:ext cx="13525610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Knowledge Gap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Lack of Pediatric Physiotherapist in Sri Lanka.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Limited knowledge and engagement in rehab game systems.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7870" y="6771789"/>
            <a:ext cx="13525610" cy="400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Creative Solution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Low cost glove with 5 bend flex sensors + MPU 6050 with ML support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Remote Clinical Dashboard with real time update According to Gameplay.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AI voice assistance to encourage the child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Real Time doctor monitoring. 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0" y="286881"/>
            <a:ext cx="484772" cy="1510570"/>
            <a:chOff x="0" y="0"/>
            <a:chExt cx="410441" cy="3978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394495" y="9719412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</a:p>
        </p:txBody>
      </p:sp>
      <p:sp>
        <p:nvSpPr>
          <p:cNvPr id="6" name="Freeform 6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469680" y="2389347"/>
            <a:ext cx="3789620" cy="2530449"/>
          </a:xfrm>
          <a:custGeom>
            <a:avLst/>
            <a:gdLst/>
            <a:ahLst/>
            <a:cxnLst/>
            <a:rect l="l" t="t" r="r" b="b"/>
            <a:pathLst>
              <a:path w="3789620" h="2530449">
                <a:moveTo>
                  <a:pt x="0" y="0"/>
                </a:moveTo>
                <a:lnTo>
                  <a:pt x="3789620" y="0"/>
                </a:lnTo>
                <a:lnTo>
                  <a:pt x="3789620" y="2530450"/>
                </a:lnTo>
                <a:lnTo>
                  <a:pt x="0" y="2530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08460" y="5827723"/>
            <a:ext cx="3231185" cy="3246145"/>
          </a:xfrm>
          <a:custGeom>
            <a:avLst/>
            <a:gdLst/>
            <a:ahLst/>
            <a:cxnLst/>
            <a:rect l="l" t="t" r="r" b="b"/>
            <a:pathLst>
              <a:path w="3231185" h="3246145">
                <a:moveTo>
                  <a:pt x="0" y="0"/>
                </a:moveTo>
                <a:lnTo>
                  <a:pt x="3231186" y="0"/>
                </a:lnTo>
                <a:lnTo>
                  <a:pt x="3231186" y="3246145"/>
                </a:lnTo>
                <a:lnTo>
                  <a:pt x="0" y="324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950844" y="9784500"/>
            <a:ext cx="156186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IT22102546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6219" y="9784500"/>
            <a:ext cx="186809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Nimesh S.D.S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286881"/>
            <a:ext cx="484772" cy="1510570"/>
            <a:chOff x="0" y="0"/>
            <a:chExt cx="410441" cy="3978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37870" y="387088"/>
            <a:ext cx="1717029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Finger Movement Tracking And Fingers Based Gamified Therapy For Children with Hemiplegia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7870" y="2284572"/>
            <a:ext cx="10309000" cy="358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Key Domains of Knowledge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IoT &amp; Embedded Systems - ESP32 + 5 Flex sensors +1 MPU 6050.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Machine Learning - motion recognition (SVM, LSTM).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Noise Filtering - Kalman Filter method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Message Passing - socket.io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VR &amp; Game Design - Unreal engine.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Cloud &amp; Mobile Apps - Remote doctor &amp; parent tracking.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37870" y="6308929"/>
            <a:ext cx="10309000" cy="316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Key Domains of Knowledge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Hardware: ESP32, Bend Flex sensors ,MPU6050IMU.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Software: TensorFlow Lite / ONNX.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Platforms: Unreal Engine.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Services: Firebase / MS Azure.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384433" y="9690498"/>
            <a:ext cx="360396" cy="46242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3673"/>
              </a:lnSpc>
              <a:spcBef>
                <a:spcPct val="0"/>
              </a:spcBef>
            </a:pPr>
            <a:r>
              <a:rPr lang="en-US" sz="262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</a:p>
        </p:txBody>
      </p:sp>
      <p:sp>
        <p:nvSpPr>
          <p:cNvPr id="6" name="Freeform 6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343" y="5774341"/>
            <a:ext cx="3322010" cy="3322010"/>
          </a:xfrm>
          <a:custGeom>
            <a:avLst/>
            <a:gdLst/>
            <a:ahLst/>
            <a:cxnLst/>
            <a:rect l="l" t="t" r="r" b="b"/>
            <a:pathLst>
              <a:path w="3322010" h="3322010">
                <a:moveTo>
                  <a:pt x="0" y="0"/>
                </a:moveTo>
                <a:lnTo>
                  <a:pt x="3322011" y="0"/>
                </a:lnTo>
                <a:lnTo>
                  <a:pt x="3322011" y="3322010"/>
                </a:lnTo>
                <a:lnTo>
                  <a:pt x="0" y="3322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50844" y="9784500"/>
            <a:ext cx="156186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IT22102546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46219" y="9784500"/>
            <a:ext cx="186809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Nimesh S.D.S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90411" y="1420575"/>
            <a:ext cx="3068889" cy="3068889"/>
          </a:xfrm>
          <a:custGeom>
            <a:avLst/>
            <a:gdLst/>
            <a:ahLst/>
            <a:cxnLst/>
            <a:rect l="l" t="t" r="r" b="b"/>
            <a:pathLst>
              <a:path w="3068889" h="3068889">
                <a:moveTo>
                  <a:pt x="0" y="0"/>
                </a:moveTo>
                <a:lnTo>
                  <a:pt x="3068889" y="0"/>
                </a:lnTo>
                <a:lnTo>
                  <a:pt x="3068889" y="3068889"/>
                </a:lnTo>
                <a:lnTo>
                  <a:pt x="0" y="3068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0" y="286881"/>
            <a:ext cx="484772" cy="1510570"/>
            <a:chOff x="0" y="0"/>
            <a:chExt cx="410441" cy="3978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37870" y="387088"/>
            <a:ext cx="1717029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Finger Movement Tracking And Fingers Based Gamified Therapy For Children with Hemiplegia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7870" y="2284572"/>
            <a:ext cx="10309000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Evaluation / Success Metrics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.ML model accuracy &gt;90%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End-to-end latency &lt;300 ms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High System Usability Scale (SUS) n &gt;80%.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Focus on glove comfort , Dashboard + Game usability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37870" y="5717191"/>
            <a:ext cx="10309000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Data Availability &amp; Ethical Clearance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Data from healthy + affected children (consent taken).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Pilot testing at Sirimavo Bandaranaike Children’s Hospital.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Requires ethical clearance for pediatric involvement.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286881"/>
            <a:ext cx="484772" cy="1510570"/>
            <a:chOff x="0" y="0"/>
            <a:chExt cx="410441" cy="3978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4963" y="3061178"/>
            <a:ext cx="18223037" cy="4526408"/>
          </a:xfrm>
          <a:custGeom>
            <a:avLst/>
            <a:gdLst/>
            <a:ahLst/>
            <a:cxnLst/>
            <a:rect l="l" t="t" r="r" b="b"/>
            <a:pathLst>
              <a:path w="18223037" h="4526408">
                <a:moveTo>
                  <a:pt x="0" y="0"/>
                </a:moveTo>
                <a:lnTo>
                  <a:pt x="18223037" y="0"/>
                </a:lnTo>
                <a:lnTo>
                  <a:pt x="18223037" y="4526408"/>
                </a:lnTo>
                <a:lnTo>
                  <a:pt x="0" y="4526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35" t="-18404" r="-30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7485526" y="9727350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50844" y="9784500"/>
            <a:ext cx="156186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IT22102546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46219" y="9784500"/>
            <a:ext cx="186809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Nimesh S.D.S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7870" y="387088"/>
            <a:ext cx="1717029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Finger Movement Tracking And Fingers Based Gamified Therapy For Children with Hemiplegia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7870" y="7353708"/>
            <a:ext cx="14353605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Real-World Usage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Child wears glove &amp; plays 'Magic Quest’.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pinch, grasp, tap, extend, pronation/supination exercises through a game 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Clinician dashboard &amp; caregiver monitoring for adherence with AI voice assistance.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7870" y="2326867"/>
            <a:ext cx="4103661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System Overview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2730"/>
            <a:ext cx="8792392" cy="14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92"/>
              </a:lnSpc>
            </a:pPr>
            <a:r>
              <a:rPr lang="en-US" sz="84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IT22115720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8058173" y="1028700"/>
            <a:ext cx="9550612" cy="0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17608785" y="1009650"/>
            <a:ext cx="0" cy="7620274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938212" y="2219277"/>
            <a:ext cx="0" cy="6410646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938212" y="8629924"/>
            <a:ext cx="9622378" cy="0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463469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</a:t>
            </a:r>
          </a:p>
        </p:txBody>
      </p:sp>
      <p:sp>
        <p:nvSpPr>
          <p:cNvPr id="11" name="Freeform 11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920160" y="1463085"/>
            <a:ext cx="4322130" cy="5357426"/>
            <a:chOff x="0" y="0"/>
            <a:chExt cx="763939" cy="9469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939" cy="946928"/>
            </a:xfrm>
            <a:custGeom>
              <a:avLst/>
              <a:gdLst/>
              <a:ahLst/>
              <a:cxnLst/>
              <a:rect l="l" t="t" r="r" b="b"/>
              <a:pathLst>
                <a:path w="763939" h="946928">
                  <a:moveTo>
                    <a:pt x="0" y="0"/>
                  </a:moveTo>
                  <a:lnTo>
                    <a:pt x="763939" y="0"/>
                  </a:lnTo>
                  <a:lnTo>
                    <a:pt x="763939" y="946928"/>
                  </a:lnTo>
                  <a:lnTo>
                    <a:pt x="0" y="946928"/>
                  </a:lnTo>
                  <a:close/>
                </a:path>
              </a:pathLst>
            </a:custGeom>
            <a:blipFill>
              <a:blip r:embed="rId3"/>
              <a:stretch>
                <a:fillRect t="-6301" r="-8519" b="-63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17852" y="3367502"/>
            <a:ext cx="8821192" cy="8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Wickramasurendra K.D.A.D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7852" y="4425669"/>
            <a:ext cx="88211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0180C"/>
                </a:solidFill>
                <a:latin typeface="Poppins"/>
                <a:ea typeface="Poppins"/>
                <a:cs typeface="Poppins"/>
                <a:sym typeface="Poppins"/>
              </a:rPr>
              <a:t>Specialization : Software Engineering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7852" y="5754345"/>
            <a:ext cx="10711758" cy="201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SHOULDER  MOVEMENT TRACKING  AND SHOULDER-BASE THERAPY GAME FOR CHILDREN WITH HEMIPLEGIA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38550" y="9784500"/>
            <a:ext cx="1449348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IT22115720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82406" y="9784500"/>
            <a:ext cx="39379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Wickramasurendra K.D.A.D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373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53763"/>
            <a:ext cx="626668" cy="1510570"/>
            <a:chOff x="0" y="0"/>
            <a:chExt cx="410441" cy="3978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22304" y="5091094"/>
            <a:ext cx="2802540" cy="3024188"/>
          </a:xfrm>
          <a:custGeom>
            <a:avLst/>
            <a:gdLst/>
            <a:ahLst/>
            <a:cxnLst/>
            <a:rect l="l" t="t" r="r" b="b"/>
            <a:pathLst>
              <a:path w="2802540" h="3024188">
                <a:moveTo>
                  <a:pt x="0" y="0"/>
                </a:moveTo>
                <a:lnTo>
                  <a:pt x="2802540" y="0"/>
                </a:lnTo>
                <a:lnTo>
                  <a:pt x="2802540" y="3024188"/>
                </a:lnTo>
                <a:lnTo>
                  <a:pt x="0" y="3024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9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739953" y="1292556"/>
            <a:ext cx="3780623" cy="3561650"/>
          </a:xfrm>
          <a:custGeom>
            <a:avLst/>
            <a:gdLst/>
            <a:ahLst/>
            <a:cxnLst/>
            <a:rect l="l" t="t" r="r" b="b"/>
            <a:pathLst>
              <a:path w="3780623" h="3561650">
                <a:moveTo>
                  <a:pt x="0" y="0"/>
                </a:moveTo>
                <a:lnTo>
                  <a:pt x="3780624" y="0"/>
                </a:lnTo>
                <a:lnTo>
                  <a:pt x="3780624" y="3561650"/>
                </a:lnTo>
                <a:lnTo>
                  <a:pt x="0" y="3561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77" b="-90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522799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39463"/>
            <a:ext cx="1725930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Intelligent &amp; Affordable Shoulder Rehabilitation for Pediatric Hemiplegia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38550" y="9784500"/>
            <a:ext cx="1449348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IT22115720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2406" y="9784500"/>
            <a:ext cx="39379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Wickramasurendra K.D.A.D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73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155584"/>
            <a:ext cx="3653671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Knowledge gap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959081"/>
            <a:ext cx="11891891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407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Shortage of physiotherapy professionals in rural areas.</a:t>
            </a:r>
          </a:p>
          <a:p>
            <a:pPr marL="518158" lvl="1" indent="-259079" algn="l">
              <a:lnSpc>
                <a:spcPts val="407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High-tech solutions are too costly for widespread use in Sri Lanka</a:t>
            </a:r>
          </a:p>
          <a:p>
            <a:pPr marL="518158" lvl="1" indent="-259079" algn="l">
              <a:lnSpc>
                <a:spcPts val="407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Patients practice incorrect and reinforce compensatory patterns at home.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642082"/>
            <a:ext cx="2019300" cy="596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Solution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2540" y="7305657"/>
            <a:ext cx="15849651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Uses low-cost MPU-6050 sensor to capture shoulder kinematics.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 real-time LSTM model classifies movements as "correct" or "compensatory."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VR game provides immediate visual, auditory, and gamified feedback to guide correct patterns.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4721207"/>
            <a:ext cx="2696289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Proven gap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5390" y="5375256"/>
            <a:ext cx="11891891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407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VR rehab games track hands only, ignoring shoulder compensation.</a:t>
            </a:r>
          </a:p>
          <a:p>
            <a:pPr marL="518158" lvl="1" indent="-259079" algn="l">
              <a:lnSpc>
                <a:spcPts val="407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 real-time monitoring or progress tracking systems exist yet.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16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453763"/>
            <a:ext cx="626668" cy="1510570"/>
            <a:chOff x="0" y="0"/>
            <a:chExt cx="410441" cy="3978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484163" y="1527771"/>
            <a:ext cx="4655102" cy="4655102"/>
          </a:xfrm>
          <a:custGeom>
            <a:avLst/>
            <a:gdLst/>
            <a:ahLst/>
            <a:cxnLst/>
            <a:rect l="l" t="t" r="r" b="b"/>
            <a:pathLst>
              <a:path w="4655102" h="4655102">
                <a:moveTo>
                  <a:pt x="0" y="0"/>
                </a:moveTo>
                <a:lnTo>
                  <a:pt x="4655103" y="0"/>
                </a:lnTo>
                <a:lnTo>
                  <a:pt x="4655103" y="4655103"/>
                </a:lnTo>
                <a:lnTo>
                  <a:pt x="0" y="4655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55390" y="6577201"/>
            <a:ext cx="3183875" cy="2359386"/>
          </a:xfrm>
          <a:custGeom>
            <a:avLst/>
            <a:gdLst/>
            <a:ahLst/>
            <a:cxnLst/>
            <a:rect l="l" t="t" r="r" b="b"/>
            <a:pathLst>
              <a:path w="3183875" h="2359386">
                <a:moveTo>
                  <a:pt x="0" y="0"/>
                </a:moveTo>
                <a:lnTo>
                  <a:pt x="3183876" y="0"/>
                </a:lnTo>
                <a:lnTo>
                  <a:pt x="3183876" y="2359386"/>
                </a:lnTo>
                <a:lnTo>
                  <a:pt x="0" y="2359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238550" y="9784500"/>
            <a:ext cx="1449348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IT22115720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82406" y="9784500"/>
            <a:ext cx="39379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Wickramasurendra K.D.A.D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373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7912" y="339463"/>
            <a:ext cx="1828800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Intelligent &amp; Affordable Shoulder Rehabilitation for Pediatric Hemiplegia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7912" y="2201098"/>
            <a:ext cx="6301859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Key Domains of Knowledge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1477" y="2950398"/>
            <a:ext cx="11288108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spc="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Embedded systems and IoT for ESP32 and MPU6050 sensor integration.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spc="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Machine Learning &amp; AI for LSTM-based movement classification.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spc="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Game development and VR knowledge.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spc="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Cloud and mobile technologies for monitoring system.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7912" y="5812986"/>
            <a:ext cx="6628921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Specific Latest Technologies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1477" y="6593170"/>
            <a:ext cx="13316688" cy="203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Hardware – ESP32 microcontroller, MPU-6050 IMU sensor.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AI/ML - LSTM networks, ONNX Runtime for deployment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Software - Unreal Engine 5 (C++) for VR, Socket.io for real-time data communication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17830800" y="9507826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</a:t>
            </a:r>
          </a:p>
        </p:txBody>
      </p:sp>
      <p:sp>
        <p:nvSpPr>
          <p:cNvPr id="6" name="Freeform 6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931726" y="453763"/>
            <a:ext cx="1558394" cy="1510570"/>
            <a:chOff x="0" y="0"/>
            <a:chExt cx="410441" cy="3978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89612" y="1773386"/>
            <a:ext cx="5269183" cy="4890899"/>
            <a:chOff x="0" y="0"/>
            <a:chExt cx="1219882" cy="11323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19882" cy="1132305"/>
            </a:xfrm>
            <a:custGeom>
              <a:avLst/>
              <a:gdLst/>
              <a:ahLst/>
              <a:cxnLst/>
              <a:rect l="l" t="t" r="r" b="b"/>
              <a:pathLst>
                <a:path w="1219882" h="1132305">
                  <a:moveTo>
                    <a:pt x="33794" y="0"/>
                  </a:moveTo>
                  <a:lnTo>
                    <a:pt x="1186089" y="0"/>
                  </a:lnTo>
                  <a:cubicBezTo>
                    <a:pt x="1195051" y="0"/>
                    <a:pt x="1203647" y="3560"/>
                    <a:pt x="1209984" y="9898"/>
                  </a:cubicBezTo>
                  <a:cubicBezTo>
                    <a:pt x="1216322" y="16235"/>
                    <a:pt x="1219882" y="24831"/>
                    <a:pt x="1219882" y="33794"/>
                  </a:cubicBezTo>
                  <a:lnTo>
                    <a:pt x="1219882" y="1098511"/>
                  </a:lnTo>
                  <a:cubicBezTo>
                    <a:pt x="1219882" y="1107474"/>
                    <a:pt x="1216322" y="1116069"/>
                    <a:pt x="1209984" y="1122407"/>
                  </a:cubicBezTo>
                  <a:cubicBezTo>
                    <a:pt x="1203647" y="1128744"/>
                    <a:pt x="1195051" y="1132305"/>
                    <a:pt x="1186089" y="1132305"/>
                  </a:cubicBezTo>
                  <a:lnTo>
                    <a:pt x="33794" y="1132305"/>
                  </a:lnTo>
                  <a:cubicBezTo>
                    <a:pt x="24831" y="1132305"/>
                    <a:pt x="16235" y="1128744"/>
                    <a:pt x="9898" y="1122407"/>
                  </a:cubicBezTo>
                  <a:cubicBezTo>
                    <a:pt x="3560" y="1116069"/>
                    <a:pt x="0" y="1107474"/>
                    <a:pt x="0" y="1098511"/>
                  </a:cubicBezTo>
                  <a:lnTo>
                    <a:pt x="0" y="33794"/>
                  </a:lnTo>
                  <a:cubicBezTo>
                    <a:pt x="0" y="24831"/>
                    <a:pt x="3560" y="16235"/>
                    <a:pt x="9898" y="9898"/>
                  </a:cubicBezTo>
                  <a:cubicBezTo>
                    <a:pt x="16235" y="3560"/>
                    <a:pt x="24831" y="0"/>
                    <a:pt x="33794" y="0"/>
                  </a:cubicBezTo>
                  <a:close/>
                </a:path>
              </a:pathLst>
            </a:custGeom>
            <a:blipFill>
              <a:blip r:embed="rId3"/>
              <a:stretch>
                <a:fillRect t="-3867" b="-38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5429895"/>
            <a:ext cx="4331534" cy="3733639"/>
          </a:xfrm>
          <a:custGeom>
            <a:avLst/>
            <a:gdLst/>
            <a:ahLst/>
            <a:cxnLst/>
            <a:rect l="l" t="t" r="r" b="b"/>
            <a:pathLst>
              <a:path w="4331534" h="3733639">
                <a:moveTo>
                  <a:pt x="0" y="0"/>
                </a:moveTo>
                <a:lnTo>
                  <a:pt x="4331534" y="0"/>
                </a:lnTo>
                <a:lnTo>
                  <a:pt x="4331534" y="3733638"/>
                </a:lnTo>
                <a:lnTo>
                  <a:pt x="0" y="3733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5" t="-14384" b="-20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238550" y="9784500"/>
            <a:ext cx="1449348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IT22115720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2406" y="9784500"/>
            <a:ext cx="39379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Wickramasurendra K.D.A.D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73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39463"/>
            <a:ext cx="1828800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Intelligent &amp; Affordable Shoulder Rehabilitation for Pediatric Hemiplegia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297960"/>
            <a:ext cx="3018949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Data &amp; Ethics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152035"/>
            <a:ext cx="12325046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Initial dataset from healthy participants and children with hemiplegia via rehab center collaboration.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Ethical clearance from university and partner boards; informed consent and child assent required.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09745" y="5325120"/>
            <a:ext cx="6979818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How to Evaluate and Validate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37607" y="6275710"/>
            <a:ext cx="11772915" cy="253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Technical Efficacy – ML accuracy &gt;90% (vs. therapist labels) and system latency &lt;300 ms.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Usability – High SUS scores from therapists and parents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Engagement – Measured by session duration and user effort in pilot studies with children.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299" y="9180493"/>
            <a:ext cx="531191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18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931726" y="453763"/>
            <a:ext cx="1558394" cy="1510570"/>
            <a:chOff x="0" y="0"/>
            <a:chExt cx="410441" cy="3978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1898957"/>
            <a:ext cx="16529198" cy="4574118"/>
          </a:xfrm>
          <a:custGeom>
            <a:avLst/>
            <a:gdLst/>
            <a:ahLst/>
            <a:cxnLst/>
            <a:rect l="l" t="t" r="r" b="b"/>
            <a:pathLst>
              <a:path w="16529198" h="4574118">
                <a:moveTo>
                  <a:pt x="0" y="0"/>
                </a:moveTo>
                <a:lnTo>
                  <a:pt x="16529198" y="0"/>
                </a:lnTo>
                <a:lnTo>
                  <a:pt x="16529198" y="4574118"/>
                </a:lnTo>
                <a:lnTo>
                  <a:pt x="0" y="4574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88" t="-8102" r="-2133" b="-87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238550" y="9784500"/>
            <a:ext cx="1449348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IT22115720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82406" y="9784500"/>
            <a:ext cx="39379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Wickramasurendra K.D.A.D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373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9650" y="339463"/>
            <a:ext cx="1828800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Intelligent &amp; Affordable Shoulder Rehabilitation for Pediatric Hemiplegia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9650" y="6143625"/>
            <a:ext cx="16780841" cy="30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Primary Use Case </a:t>
            </a:r>
          </a:p>
          <a:p>
            <a:pPr marL="1036320" lvl="2" indent="-345440" algn="l">
              <a:lnSpc>
                <a:spcPts val="40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Action - A child uses correct shoulder movement to reach foods in the game. </a:t>
            </a:r>
          </a:p>
          <a:p>
            <a:pPr marL="1036320" lvl="2" indent="-345440" algn="l">
              <a:lnSpc>
                <a:spcPts val="40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Feedback - System rewards with positive sounds, visual celebration (happy animal), and high points.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Corrective Use Case </a:t>
            </a:r>
          </a:p>
          <a:p>
            <a:pPr marL="1036320" lvl="2" indent="-345440" algn="l">
              <a:lnSpc>
                <a:spcPts val="40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Action - Child hikes shoulder to compensate while reaching.</a:t>
            </a:r>
          </a:p>
          <a:p>
            <a:pPr marL="1036320" lvl="2" indent="-345440" algn="l">
              <a:lnSpc>
                <a:spcPts val="407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Fedback - Avatar's trunk glows red, a corrective sound plays, and points are reduced.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2730"/>
            <a:ext cx="8792392" cy="14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92"/>
              </a:lnSpc>
            </a:pPr>
            <a:r>
              <a:rPr lang="en-US" sz="84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8058173" y="1028700"/>
            <a:ext cx="9550612" cy="0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17608785" y="1009650"/>
            <a:ext cx="0" cy="7620274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938212" y="2219277"/>
            <a:ext cx="0" cy="6410646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938212" y="8629924"/>
            <a:ext cx="9622378" cy="0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17852" y="5754345"/>
            <a:ext cx="11658194" cy="135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WRIST  MOVEMENT TRACKING AND THERAPY FOR CHILDREN WITH HEMIPLEGIA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559925"/>
            <a:ext cx="17048536" cy="727075"/>
            <a:chOff x="0" y="0"/>
            <a:chExt cx="4490149" cy="1914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0149" cy="191493"/>
            </a:xfrm>
            <a:custGeom>
              <a:avLst/>
              <a:gdLst/>
              <a:ahLst/>
              <a:cxnLst/>
              <a:rect l="l" t="t" r="r" b="b"/>
              <a:pathLst>
                <a:path w="4490149" h="191493">
                  <a:moveTo>
                    <a:pt x="0" y="0"/>
                  </a:moveTo>
                  <a:lnTo>
                    <a:pt x="4490149" y="0"/>
                  </a:lnTo>
                  <a:lnTo>
                    <a:pt x="4490149" y="191493"/>
                  </a:lnTo>
                  <a:lnTo>
                    <a:pt x="0" y="191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490149" cy="23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3200180" y="1696941"/>
            <a:ext cx="3848356" cy="4733045"/>
            <a:chOff x="0" y="0"/>
            <a:chExt cx="596211" cy="7332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6211" cy="733273"/>
            </a:xfrm>
            <a:custGeom>
              <a:avLst/>
              <a:gdLst/>
              <a:ahLst/>
              <a:cxnLst/>
              <a:rect l="l" t="t" r="r" b="b"/>
              <a:pathLst>
                <a:path w="596211" h="733273">
                  <a:moveTo>
                    <a:pt x="0" y="0"/>
                  </a:moveTo>
                  <a:lnTo>
                    <a:pt x="596211" y="0"/>
                  </a:lnTo>
                  <a:lnTo>
                    <a:pt x="596211" y="733273"/>
                  </a:lnTo>
                  <a:lnTo>
                    <a:pt x="0" y="733273"/>
                  </a:lnTo>
                  <a:close/>
                </a:path>
              </a:pathLst>
            </a:custGeom>
            <a:blipFill>
              <a:blip r:embed="rId3"/>
              <a:stretch>
                <a:fillRect l="-3336" t="-18870" b="-281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92351" y="2923344"/>
            <a:ext cx="8821192" cy="8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Siyambalapitiya  S V A P 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2351" y="4278093"/>
            <a:ext cx="88211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0180C"/>
                </a:solidFill>
                <a:latin typeface="Poppins"/>
                <a:ea typeface="Poppins"/>
                <a:cs typeface="Poppins"/>
                <a:sym typeface="Poppins"/>
              </a:rPr>
              <a:t>Specialization : Software Engineering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743421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50261" y="9784500"/>
            <a:ext cx="1631513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endParaRPr lang="en-US" sz="2199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237988" y="9784500"/>
            <a:ext cx="89621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              Siyambalapitiya S.V.A.P.B                  25-26J-472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560"/>
            <a:ext cx="18288000" cy="1882320"/>
          </a:xfrm>
          <a:custGeom>
            <a:avLst/>
            <a:gdLst/>
            <a:ahLst/>
            <a:cxnLst/>
            <a:rect l="l" t="t" r="r" b="b"/>
            <a:pathLst>
              <a:path w="18288000" h="1882320">
                <a:moveTo>
                  <a:pt x="0" y="0"/>
                </a:moveTo>
                <a:lnTo>
                  <a:pt x="18288000" y="0"/>
                </a:lnTo>
                <a:lnTo>
                  <a:pt x="18288000" y="1882320"/>
                </a:lnTo>
                <a:lnTo>
                  <a:pt x="0" y="1882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3262" b="-29525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11676" y="1786312"/>
            <a:ext cx="2694391" cy="269439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3"/>
              <a:stretch>
                <a:fillRect l="-6378" t="-7430" r="-9599" b="-51502"/>
              </a:stretch>
            </a:blipFill>
            <a:ln w="47625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67774" y="1816731"/>
            <a:ext cx="2694391" cy="269439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4"/>
              <a:stretch>
                <a:fillRect l="-12205" t="-3292" r="-11389" b="-20302"/>
              </a:stretch>
            </a:blipFill>
            <a:ln w="47625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52890" y="1786312"/>
            <a:ext cx="2694391" cy="269439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5442" y="5531837"/>
            <a:ext cx="2526169" cy="2468200"/>
            <a:chOff x="0" y="0"/>
            <a:chExt cx="6798353" cy="6642349"/>
          </a:xfrm>
        </p:grpSpPr>
        <p:sp>
          <p:nvSpPr>
            <p:cNvPr id="10" name="Freeform 10"/>
            <p:cNvSpPr/>
            <p:nvPr/>
          </p:nvSpPr>
          <p:spPr>
            <a:xfrm>
              <a:off x="579220" y="561943"/>
              <a:ext cx="5626317" cy="5497208"/>
            </a:xfrm>
            <a:custGeom>
              <a:avLst/>
              <a:gdLst/>
              <a:ahLst/>
              <a:cxnLst/>
              <a:rect l="l" t="t" r="r" b="b"/>
              <a:pathLst>
                <a:path w="5626317" h="5497208">
                  <a:moveTo>
                    <a:pt x="2813158" y="0"/>
                  </a:moveTo>
                  <a:cubicBezTo>
                    <a:pt x="1259494" y="0"/>
                    <a:pt x="0" y="1230592"/>
                    <a:pt x="0" y="2748603"/>
                  </a:cubicBezTo>
                  <a:cubicBezTo>
                    <a:pt x="0" y="4266616"/>
                    <a:pt x="1259494" y="5497207"/>
                    <a:pt x="2813158" y="5497207"/>
                  </a:cubicBezTo>
                  <a:cubicBezTo>
                    <a:pt x="4366823" y="5497207"/>
                    <a:pt x="5626317" y="4266616"/>
                    <a:pt x="5626317" y="2748603"/>
                  </a:cubicBezTo>
                  <a:cubicBezTo>
                    <a:pt x="5626317" y="1230592"/>
                    <a:pt x="4366823" y="0"/>
                    <a:pt x="2813158" y="0"/>
                  </a:cubicBezTo>
                  <a:close/>
                </a:path>
              </a:pathLst>
            </a:custGeom>
            <a:blipFill>
              <a:blip r:embed="rId6"/>
              <a:stretch>
                <a:fillRect l="-7744" t="-5095" r="-8385" b="-47722"/>
              </a:stretch>
            </a:blipFill>
            <a:ln w="47625" cap="sq">
              <a:solidFill>
                <a:srgbClr val="0077B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45379" y="5575584"/>
            <a:ext cx="2418432" cy="2468200"/>
            <a:chOff x="0" y="0"/>
            <a:chExt cx="6508415" cy="6642349"/>
          </a:xfrm>
        </p:grpSpPr>
        <p:sp>
          <p:nvSpPr>
            <p:cNvPr id="12" name="Freeform 12"/>
            <p:cNvSpPr/>
            <p:nvPr/>
          </p:nvSpPr>
          <p:spPr>
            <a:xfrm>
              <a:off x="554517" y="561943"/>
              <a:ext cx="5386364" cy="5497208"/>
            </a:xfrm>
            <a:custGeom>
              <a:avLst/>
              <a:gdLst/>
              <a:ahLst/>
              <a:cxnLst/>
              <a:rect l="l" t="t" r="r" b="b"/>
              <a:pathLst>
                <a:path w="5386364" h="5497208">
                  <a:moveTo>
                    <a:pt x="2693182" y="0"/>
                  </a:moveTo>
                  <a:cubicBezTo>
                    <a:pt x="1205779" y="0"/>
                    <a:pt x="0" y="1230592"/>
                    <a:pt x="0" y="2748603"/>
                  </a:cubicBezTo>
                  <a:cubicBezTo>
                    <a:pt x="0" y="4266616"/>
                    <a:pt x="1205779" y="5497207"/>
                    <a:pt x="2693182" y="5497207"/>
                  </a:cubicBezTo>
                  <a:cubicBezTo>
                    <a:pt x="4180585" y="5497207"/>
                    <a:pt x="5386364" y="4266616"/>
                    <a:pt x="5386364" y="2748603"/>
                  </a:cubicBezTo>
                  <a:cubicBezTo>
                    <a:pt x="5386364" y="1230592"/>
                    <a:pt x="4180585" y="0"/>
                    <a:pt x="2693182" y="0"/>
                  </a:cubicBezTo>
                  <a:close/>
                </a:path>
              </a:pathLst>
            </a:custGeom>
            <a:blipFill>
              <a:blip r:embed="rId7"/>
              <a:stretch>
                <a:fillRect l="-41235" r="-36882" b="-85785"/>
              </a:stretch>
            </a:blipFill>
            <a:ln w="47625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332603" y="5468176"/>
            <a:ext cx="2571666" cy="2575607"/>
            <a:chOff x="0" y="0"/>
            <a:chExt cx="6920795" cy="6931400"/>
          </a:xfrm>
        </p:grpSpPr>
        <p:sp>
          <p:nvSpPr>
            <p:cNvPr id="14" name="Freeform 14"/>
            <p:cNvSpPr/>
            <p:nvPr/>
          </p:nvSpPr>
          <p:spPr>
            <a:xfrm>
              <a:off x="589652" y="586396"/>
              <a:ext cx="5727650" cy="5736427"/>
            </a:xfrm>
            <a:custGeom>
              <a:avLst/>
              <a:gdLst/>
              <a:ahLst/>
              <a:cxnLst/>
              <a:rect l="l" t="t" r="r" b="b"/>
              <a:pathLst>
                <a:path w="5727650" h="5736427">
                  <a:moveTo>
                    <a:pt x="2863825" y="0"/>
                  </a:moveTo>
                  <a:cubicBezTo>
                    <a:pt x="1282178" y="0"/>
                    <a:pt x="0" y="1284143"/>
                    <a:pt x="0" y="2868214"/>
                  </a:cubicBezTo>
                  <a:cubicBezTo>
                    <a:pt x="0" y="4452284"/>
                    <a:pt x="1282178" y="5736427"/>
                    <a:pt x="2863825" y="5736427"/>
                  </a:cubicBezTo>
                  <a:cubicBezTo>
                    <a:pt x="4445471" y="5736427"/>
                    <a:pt x="5727650" y="4452284"/>
                    <a:pt x="5727650" y="2868214"/>
                  </a:cubicBezTo>
                  <a:cubicBezTo>
                    <a:pt x="5727650" y="1284143"/>
                    <a:pt x="4445471" y="0"/>
                    <a:pt x="2863825" y="0"/>
                  </a:cubicBezTo>
                  <a:close/>
                </a:path>
              </a:pathLst>
            </a:custGeom>
            <a:blipFill>
              <a:blip r:embed="rId8"/>
              <a:stretch>
                <a:fillRect l="-14172" r="-10559" b="-60124"/>
              </a:stretch>
            </a:blipFill>
            <a:ln w="47625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619416" y="5544376"/>
            <a:ext cx="2497641" cy="2468200"/>
            <a:chOff x="0" y="0"/>
            <a:chExt cx="6721580" cy="6642349"/>
          </a:xfrm>
        </p:grpSpPr>
        <p:sp>
          <p:nvSpPr>
            <p:cNvPr id="16" name="Freeform 16"/>
            <p:cNvSpPr/>
            <p:nvPr/>
          </p:nvSpPr>
          <p:spPr>
            <a:xfrm>
              <a:off x="572679" y="561943"/>
              <a:ext cx="5562779" cy="5497208"/>
            </a:xfrm>
            <a:custGeom>
              <a:avLst/>
              <a:gdLst/>
              <a:ahLst/>
              <a:cxnLst/>
              <a:rect l="l" t="t" r="r" b="b"/>
              <a:pathLst>
                <a:path w="5562779" h="5497208">
                  <a:moveTo>
                    <a:pt x="2781390" y="0"/>
                  </a:moveTo>
                  <a:cubicBezTo>
                    <a:pt x="1245270" y="0"/>
                    <a:pt x="0" y="1230592"/>
                    <a:pt x="0" y="2748603"/>
                  </a:cubicBezTo>
                  <a:cubicBezTo>
                    <a:pt x="0" y="4266616"/>
                    <a:pt x="1245270" y="5497207"/>
                    <a:pt x="2781390" y="5497207"/>
                  </a:cubicBezTo>
                  <a:cubicBezTo>
                    <a:pt x="4317509" y="5497207"/>
                    <a:pt x="5562779" y="4266616"/>
                    <a:pt x="5562779" y="2748603"/>
                  </a:cubicBezTo>
                  <a:cubicBezTo>
                    <a:pt x="5562779" y="1230592"/>
                    <a:pt x="4317509" y="0"/>
                    <a:pt x="2781390" y="0"/>
                  </a:cubicBezTo>
                  <a:close/>
                </a:path>
              </a:pathLst>
            </a:custGeom>
            <a:blipFill>
              <a:blip r:embed="rId9"/>
              <a:stretch>
                <a:fillRect l="-8839" t="-15390" b="-77412"/>
              </a:stretch>
            </a:blipFill>
            <a:ln w="47625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583013" y="305029"/>
            <a:ext cx="512197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Our Team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00388" y="4310121"/>
            <a:ext cx="2206663" cy="3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External Supervisor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40668" y="4423553"/>
            <a:ext cx="2206663" cy="3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 - Supervisor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55540" y="4260652"/>
            <a:ext cx="2206663" cy="3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Supervisor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27652" y="4587161"/>
            <a:ext cx="2862439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Mr. Didula Chamara Thanaweera Arachchi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71097" y="4747451"/>
            <a:ext cx="2745807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Mr. Eishan Dinuka Weerasinghe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630816" y="4631839"/>
            <a:ext cx="2745807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Mr. Buuddhika Senevirathene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528872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376623" y="9794026"/>
            <a:ext cx="1646753" cy="364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90830" y="8178152"/>
            <a:ext cx="2251161" cy="3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Project Manager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5822" y="8508774"/>
            <a:ext cx="280117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Asanka Wickramasurendra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848407" y="8223754"/>
            <a:ext cx="2251161" cy="3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Project Member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73399" y="8554375"/>
            <a:ext cx="2801176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Sanjana Nimesh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492932" y="8087314"/>
            <a:ext cx="2251161" cy="3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Project Member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499296" y="8389489"/>
            <a:ext cx="2286573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Dinithi Weerasinghe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742656" y="8110899"/>
            <a:ext cx="2251161" cy="3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Project Member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467649" y="8441520"/>
            <a:ext cx="280117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Anushka Siyambalapitiya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559925"/>
            <a:ext cx="17008962" cy="727075"/>
            <a:chOff x="0" y="0"/>
            <a:chExt cx="4479727" cy="19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9727" cy="191493"/>
            </a:xfrm>
            <a:custGeom>
              <a:avLst/>
              <a:gdLst/>
              <a:ahLst/>
              <a:cxnLst/>
              <a:rect l="l" t="t" r="r" b="b"/>
              <a:pathLst>
                <a:path w="4479727" h="191493">
                  <a:moveTo>
                    <a:pt x="0" y="0"/>
                  </a:moveTo>
                  <a:lnTo>
                    <a:pt x="4479727" y="0"/>
                  </a:lnTo>
                  <a:lnTo>
                    <a:pt x="4479727" y="191493"/>
                  </a:lnTo>
                  <a:lnTo>
                    <a:pt x="0" y="191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79727" cy="23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2003" y="377563"/>
            <a:ext cx="16672768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</a:pPr>
            <a:r>
              <a:rPr lang="en-US" sz="39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Wrist Movement Tracking &amp; Therapy for Children with Hemiplegia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51479" y="9791485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</a:t>
            </a:r>
          </a:p>
        </p:txBody>
      </p:sp>
      <p:sp>
        <p:nvSpPr>
          <p:cNvPr id="9" name="Freeform 9"/>
          <p:cNvSpPr/>
          <p:nvPr/>
        </p:nvSpPr>
        <p:spPr>
          <a:xfrm>
            <a:off x="13003052" y="6537896"/>
            <a:ext cx="3894418" cy="2180874"/>
          </a:xfrm>
          <a:custGeom>
            <a:avLst/>
            <a:gdLst/>
            <a:ahLst/>
            <a:cxnLst/>
            <a:rect l="l" t="t" r="r" b="b"/>
            <a:pathLst>
              <a:path w="3894418" h="2180874">
                <a:moveTo>
                  <a:pt x="0" y="0"/>
                </a:moveTo>
                <a:lnTo>
                  <a:pt x="3894418" y="0"/>
                </a:lnTo>
                <a:lnTo>
                  <a:pt x="3894418" y="2180874"/>
                </a:lnTo>
                <a:lnTo>
                  <a:pt x="0" y="2180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237988" y="9784500"/>
            <a:ext cx="89621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              Siyambalapitiya S.V.A.P.B                  25-26J-472 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453763"/>
            <a:ext cx="626668" cy="1510570"/>
            <a:chOff x="0" y="0"/>
            <a:chExt cx="410441" cy="3978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167268"/>
            <a:ext cx="2733199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 Proven Gap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2003" y="3221368"/>
            <a:ext cx="16237297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Hemiplegia causes severe wrist movement impairments, limiting children’s ability to perform daily activities.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Traditional wrist rehabilitation is repetitive, lacks objective wrist movement tracking, and provides no real-time feedback for progress.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Access to specialized wrist therapy is limited in Sri Lanka due to cost, therapist shortages, and geographical barriers.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13953" y="982704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21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44715" y="9559925"/>
            <a:ext cx="16649934" cy="727075"/>
            <a:chOff x="0" y="0"/>
            <a:chExt cx="4385168" cy="1914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5168" cy="191493"/>
            </a:xfrm>
            <a:custGeom>
              <a:avLst/>
              <a:gdLst/>
              <a:ahLst/>
              <a:cxnLst/>
              <a:rect l="l" t="t" r="r" b="b"/>
              <a:pathLst>
                <a:path w="4385168" h="191493">
                  <a:moveTo>
                    <a:pt x="0" y="0"/>
                  </a:moveTo>
                  <a:lnTo>
                    <a:pt x="4385168" y="0"/>
                  </a:lnTo>
                  <a:lnTo>
                    <a:pt x="4385168" y="191493"/>
                  </a:lnTo>
                  <a:lnTo>
                    <a:pt x="0" y="191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85168" cy="23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13853" y="5525515"/>
            <a:ext cx="4400100" cy="3190073"/>
          </a:xfrm>
          <a:custGeom>
            <a:avLst/>
            <a:gdLst/>
            <a:ahLst/>
            <a:cxnLst/>
            <a:rect l="l" t="t" r="r" b="b"/>
            <a:pathLst>
              <a:path w="4400100" h="3190073">
                <a:moveTo>
                  <a:pt x="0" y="0"/>
                </a:moveTo>
                <a:lnTo>
                  <a:pt x="4400100" y="0"/>
                </a:lnTo>
                <a:lnTo>
                  <a:pt x="4400100" y="3190073"/>
                </a:lnTo>
                <a:lnTo>
                  <a:pt x="0" y="3190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77563"/>
            <a:ext cx="16121806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</a:pPr>
            <a:r>
              <a:rPr lang="en-US" sz="39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Wrist Movement Tracking &amp; Therapy for Children with Hemiplegia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7988" y="9784500"/>
            <a:ext cx="89621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              Siyambalapitiya S.V.A.P.B                  25-26J-472 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453763"/>
            <a:ext cx="626668" cy="1510570"/>
            <a:chOff x="0" y="0"/>
            <a:chExt cx="410441" cy="3978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266172"/>
            <a:ext cx="3943826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Creative Solution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201811"/>
            <a:ext cx="11911246" cy="312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5"/>
              </a:lnSpc>
            </a:pPr>
            <a:endParaRPr/>
          </a:p>
          <a:p>
            <a:pPr marL="526491" lvl="1" indent="-263245" algn="l">
              <a:lnSpc>
                <a:spcPts val="4145"/>
              </a:lnSpc>
              <a:buFont typeface="Arial"/>
              <a:buChar char="•"/>
            </a:pPr>
            <a:r>
              <a:rPr lang="en-US" sz="243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Integrate wearable sensors for wrist movement tracking.</a:t>
            </a:r>
          </a:p>
          <a:p>
            <a:pPr marL="526491" lvl="1" indent="-263245" algn="l">
              <a:lnSpc>
                <a:spcPts val="4145"/>
              </a:lnSpc>
              <a:buFont typeface="Arial"/>
              <a:buChar char="•"/>
            </a:pPr>
            <a:r>
              <a:rPr lang="en-US" sz="243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Implement VR-based therapy game focused on wrist-based exercises</a:t>
            </a:r>
          </a:p>
          <a:p>
            <a:pPr marL="526491" lvl="1" indent="-263245" algn="l">
              <a:lnSpc>
                <a:spcPts val="4145"/>
              </a:lnSpc>
              <a:buFont typeface="Arial"/>
              <a:buChar char="•"/>
            </a:pPr>
            <a:r>
              <a:rPr lang="en-US" sz="243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Train ML model on wrist motion classification.</a:t>
            </a:r>
          </a:p>
          <a:p>
            <a:pPr marL="526491" lvl="1" indent="-263245" algn="l">
              <a:lnSpc>
                <a:spcPts val="4145"/>
              </a:lnSpc>
              <a:buFont typeface="Arial"/>
              <a:buChar char="•"/>
            </a:pPr>
            <a:r>
              <a:rPr lang="en-US" sz="243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Develop clinical dashboard providing detailed analytics on patient</a:t>
            </a:r>
          </a:p>
          <a:p>
            <a:pPr marL="526491" lvl="1" indent="-263245" algn="l">
              <a:lnSpc>
                <a:spcPts val="4145"/>
              </a:lnSpc>
              <a:buFont typeface="Arial"/>
              <a:buChar char="•"/>
            </a:pPr>
            <a:r>
              <a:rPr lang="en-US" sz="243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Progress, movement quality assessments, and therapy compliance rates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693730" y="9774975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12879" y="2204085"/>
            <a:ext cx="9156503" cy="293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</a:t>
            </a:r>
          </a:p>
          <a:p>
            <a:pPr algn="l">
              <a:lnSpc>
                <a:spcPts val="3359"/>
              </a:lnSpc>
            </a:pPr>
            <a:endParaRPr lang="en-US" sz="24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Repetitive therapy, no real-time feedback.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Few pediatric wrist-specific rehab systems.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High cost, limited access in Sri Lanka.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03354" y="6455396"/>
            <a:ext cx="15570709" cy="228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spc="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IMU Sensors – MPU6050 for wrist tracking.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spc="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Embedded Systems – ESP32 firmware, sensor fusion, Bluetooth.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spc="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Machine Learning &amp; AI – LSTM &amp; SVM for classification.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spc="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VR Game Development – Unreal Engine VR with feedback.</a:t>
            </a:r>
          </a:p>
          <a:p>
            <a:pPr algn="l">
              <a:lnSpc>
                <a:spcPts val="3600"/>
              </a:lnSpc>
            </a:pPr>
            <a:endParaRPr lang="en-US" sz="2400" spc="26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5591175"/>
            <a:ext cx="5734786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Key Specialized Domain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38842" y="2044700"/>
            <a:ext cx="4661971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Latest Technologies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97571" y="2917825"/>
            <a:ext cx="6905300" cy="335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High Precision IMU Sensors(MPU 6050)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ESP 32 Micro Controller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Long Short-Term Memory(LSTM)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Support Vector Machines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Unreal Engine 5.3+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104891" y="4657745"/>
            <a:ext cx="3322255" cy="2076409"/>
          </a:xfrm>
          <a:custGeom>
            <a:avLst/>
            <a:gdLst/>
            <a:ahLst/>
            <a:cxnLst/>
            <a:rect l="l" t="t" r="r" b="b"/>
            <a:pathLst>
              <a:path w="3322255" h="2076409">
                <a:moveTo>
                  <a:pt x="0" y="0"/>
                </a:moveTo>
                <a:lnTo>
                  <a:pt x="3322254" y="0"/>
                </a:lnTo>
                <a:lnTo>
                  <a:pt x="3322254" y="2076410"/>
                </a:lnTo>
                <a:lnTo>
                  <a:pt x="0" y="207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957475" y="6704965"/>
            <a:ext cx="1956688" cy="2369127"/>
          </a:xfrm>
          <a:custGeom>
            <a:avLst/>
            <a:gdLst/>
            <a:ahLst/>
            <a:cxnLst/>
            <a:rect l="l" t="t" r="r" b="b"/>
            <a:pathLst>
              <a:path w="1956688" h="2369127">
                <a:moveTo>
                  <a:pt x="0" y="0"/>
                </a:moveTo>
                <a:lnTo>
                  <a:pt x="1956688" y="0"/>
                </a:lnTo>
                <a:lnTo>
                  <a:pt x="1956688" y="2369127"/>
                </a:lnTo>
                <a:lnTo>
                  <a:pt x="0" y="2369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0" y="9559925"/>
            <a:ext cx="16964795" cy="727075"/>
            <a:chOff x="0" y="0"/>
            <a:chExt cx="4468094" cy="1914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68094" cy="191493"/>
            </a:xfrm>
            <a:custGeom>
              <a:avLst/>
              <a:gdLst/>
              <a:ahLst/>
              <a:cxnLst/>
              <a:rect l="l" t="t" r="r" b="b"/>
              <a:pathLst>
                <a:path w="4468094" h="191493">
                  <a:moveTo>
                    <a:pt x="0" y="0"/>
                  </a:moveTo>
                  <a:lnTo>
                    <a:pt x="4468094" y="0"/>
                  </a:lnTo>
                  <a:lnTo>
                    <a:pt x="4468094" y="191493"/>
                  </a:lnTo>
                  <a:lnTo>
                    <a:pt x="0" y="191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468094" cy="23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237988" y="9784500"/>
            <a:ext cx="89621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              Siyambalapitiya S.V.A.P.B                  25-26J-472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377563"/>
            <a:ext cx="16123619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</a:pPr>
            <a:r>
              <a:rPr lang="en-US" sz="39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Wrist Movement Tracking &amp; Therapy for Children with Hemiplegia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453763"/>
            <a:ext cx="626668" cy="1510570"/>
            <a:chOff x="0" y="0"/>
            <a:chExt cx="410441" cy="3978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2111375"/>
            <a:ext cx="7819311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 Shortcomings of Existing Systems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640178" y="9791485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23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80973" y="4512601"/>
            <a:ext cx="16526054" cy="3617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endParaRPr/>
          </a:p>
          <a:p>
            <a:pPr algn="l">
              <a:lnSpc>
                <a:spcPts val="4649"/>
              </a:lnSpc>
            </a:pPr>
            <a:endParaRPr/>
          </a:p>
          <a:p>
            <a:pPr algn="l">
              <a:lnSpc>
                <a:spcPts val="4199"/>
              </a:lnSpc>
            </a:pPr>
            <a:endParaRPr/>
          </a:p>
          <a:p>
            <a:pPr marL="561337" lvl="1" indent="-280669" algn="l">
              <a:lnSpc>
                <a:spcPts val="38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Initial dataset from healthy children; primary data via rehab center collaboration.</a:t>
            </a:r>
          </a:p>
          <a:p>
            <a:pPr marL="561337" lvl="1" indent="-280669" algn="l">
              <a:lnSpc>
                <a:spcPts val="38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Ethical clearance from university &amp; partner boards; informed consent &amp; child assent required.</a:t>
            </a:r>
          </a:p>
          <a:p>
            <a:pPr marL="561337" lvl="1" indent="-280669" algn="l">
              <a:lnSpc>
                <a:spcPts val="38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Clinical data from Sirimavo Bandaranaike Hospital under Dr. Senavirathne’s supervision.</a:t>
            </a:r>
          </a:p>
          <a:p>
            <a:pPr algn="l">
              <a:lnSpc>
                <a:spcPts val="3599"/>
              </a:lnSpc>
            </a:pPr>
            <a:endParaRPr lang="en-US" sz="25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87233" y="2047313"/>
            <a:ext cx="15952596" cy="3855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0"/>
              </a:lnSpc>
            </a:pPr>
            <a:endParaRPr/>
          </a:p>
          <a:p>
            <a:pPr algn="just">
              <a:lnSpc>
                <a:spcPts val="4350"/>
              </a:lnSpc>
            </a:pPr>
            <a:endParaRPr/>
          </a:p>
          <a:p>
            <a:pPr marL="584603" lvl="1" indent="-292301" algn="just">
              <a:lnSpc>
                <a:spcPts val="3790"/>
              </a:lnSpc>
              <a:buFont typeface="Arial"/>
              <a:buChar char="•"/>
            </a:pPr>
            <a:r>
              <a:rPr lang="en-US" sz="270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Train AI with normative wrist movement data.</a:t>
            </a:r>
          </a:p>
          <a:p>
            <a:pPr marL="584603" lvl="1" indent="-292301" algn="just">
              <a:lnSpc>
                <a:spcPts val="3790"/>
              </a:lnSpc>
              <a:buFont typeface="Arial"/>
              <a:buChar char="•"/>
            </a:pPr>
            <a:r>
              <a:rPr lang="en-US" sz="270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Validate using child’s unaffected hand or normative dataset.</a:t>
            </a:r>
          </a:p>
          <a:p>
            <a:pPr marL="584603" lvl="1" indent="-292301" algn="just">
              <a:lnSpc>
                <a:spcPts val="3790"/>
              </a:lnSpc>
              <a:buFont typeface="Arial"/>
              <a:buChar char="•"/>
            </a:pPr>
            <a:r>
              <a:rPr lang="en-US" sz="270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Target ≥90% accuracy, ≤100ms latency, and improved wrist ROM in clinical tests.</a:t>
            </a:r>
          </a:p>
          <a:p>
            <a:pPr algn="just">
              <a:lnSpc>
                <a:spcPts val="3090"/>
              </a:lnSpc>
            </a:pPr>
            <a:endParaRPr lang="en-US" sz="270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70"/>
              </a:lnSpc>
            </a:pPr>
            <a:endParaRPr lang="en-US" sz="270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370"/>
              </a:lnSpc>
            </a:pPr>
            <a:endParaRPr lang="en-US" sz="270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158"/>
              </a:lnSpc>
            </a:pPr>
            <a:endParaRPr lang="en-US" sz="270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9559925"/>
            <a:ext cx="16939829" cy="727075"/>
            <a:chOff x="0" y="0"/>
            <a:chExt cx="4461519" cy="1914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1519" cy="191493"/>
            </a:xfrm>
            <a:custGeom>
              <a:avLst/>
              <a:gdLst/>
              <a:ahLst/>
              <a:cxnLst/>
              <a:rect l="l" t="t" r="r" b="b"/>
              <a:pathLst>
                <a:path w="4461519" h="191493">
                  <a:moveTo>
                    <a:pt x="0" y="0"/>
                  </a:moveTo>
                  <a:lnTo>
                    <a:pt x="4461519" y="0"/>
                  </a:lnTo>
                  <a:lnTo>
                    <a:pt x="4461519" y="191493"/>
                  </a:lnTo>
                  <a:lnTo>
                    <a:pt x="0" y="191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61519" cy="23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7988" y="9784500"/>
            <a:ext cx="89621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              Siyambalapitiya S.V.A.P.B                  25-26J-472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77563"/>
            <a:ext cx="16799331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</a:pPr>
            <a:r>
              <a:rPr lang="en-US" sz="39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Wrist Movement Tracking &amp; Therapy for Children with Hemiplegia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453763"/>
            <a:ext cx="626668" cy="1510570"/>
            <a:chOff x="0" y="0"/>
            <a:chExt cx="410441" cy="3978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280448"/>
            <a:ext cx="9164717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Expected Accuracy &amp; Validation Criteria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5242732"/>
            <a:ext cx="8400217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Data Availability &amp; Ethical Clearance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559925"/>
            <a:ext cx="17089626" cy="727075"/>
            <a:chOff x="0" y="0"/>
            <a:chExt cx="4500971" cy="19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0971" cy="191493"/>
            </a:xfrm>
            <a:custGeom>
              <a:avLst/>
              <a:gdLst/>
              <a:ahLst/>
              <a:cxnLst/>
              <a:rect l="l" t="t" r="r" b="b"/>
              <a:pathLst>
                <a:path w="4500971" h="191493">
                  <a:moveTo>
                    <a:pt x="0" y="0"/>
                  </a:moveTo>
                  <a:lnTo>
                    <a:pt x="4500971" y="0"/>
                  </a:lnTo>
                  <a:lnTo>
                    <a:pt x="4500971" y="191493"/>
                  </a:lnTo>
                  <a:lnTo>
                    <a:pt x="0" y="191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0971" cy="23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96362" y="2283571"/>
            <a:ext cx="15062938" cy="4793207"/>
          </a:xfrm>
          <a:custGeom>
            <a:avLst/>
            <a:gdLst/>
            <a:ahLst/>
            <a:cxnLst/>
            <a:rect l="l" t="t" r="r" b="b"/>
            <a:pathLst>
              <a:path w="15062938" h="4793207">
                <a:moveTo>
                  <a:pt x="0" y="0"/>
                </a:moveTo>
                <a:lnTo>
                  <a:pt x="15062938" y="0"/>
                </a:lnTo>
                <a:lnTo>
                  <a:pt x="15062938" y="4793206"/>
                </a:lnTo>
                <a:lnTo>
                  <a:pt x="0" y="47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63" b="-12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748779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50261" y="9784500"/>
            <a:ext cx="163151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02/09/2025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7988" y="9784500"/>
            <a:ext cx="896219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IT22557292              Siyambalapitiya S.V.A.P.B                  25-26J-472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7247" y="6034353"/>
            <a:ext cx="15395132" cy="418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endParaRPr/>
          </a:p>
          <a:p>
            <a:pPr algn="just">
              <a:lnSpc>
                <a:spcPts val="4490"/>
              </a:lnSpc>
            </a:pPr>
            <a:endParaRPr/>
          </a:p>
          <a:p>
            <a:pPr marL="519834" lvl="1" indent="-259917" algn="just">
              <a:lnSpc>
                <a:spcPts val="3370"/>
              </a:lnSpc>
              <a:buFont typeface="Arial"/>
              <a:buChar char="•"/>
            </a:pPr>
            <a:r>
              <a:rPr lang="en-US" sz="240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Child wears wrist band with IMU sensor.</a:t>
            </a:r>
          </a:p>
          <a:p>
            <a:pPr marL="519834" lvl="1" indent="-259917" algn="just">
              <a:lnSpc>
                <a:spcPts val="3370"/>
              </a:lnSpc>
              <a:buFont typeface="Arial"/>
              <a:buChar char="•"/>
            </a:pPr>
            <a:r>
              <a:rPr lang="en-US" sz="240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Plays VR therapy game (‘Catch the Fish’) using wrist motions.</a:t>
            </a:r>
          </a:p>
          <a:p>
            <a:pPr marL="519834" lvl="1" indent="-259917" algn="just">
              <a:lnSpc>
                <a:spcPts val="3370"/>
              </a:lnSpc>
              <a:buFont typeface="Arial"/>
              <a:buChar char="•"/>
            </a:pPr>
            <a:r>
              <a:rPr lang="en-US" sz="240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Exercises: flexion, extension, pronation, supination.</a:t>
            </a:r>
          </a:p>
          <a:p>
            <a:pPr marL="519834" lvl="1" indent="-259917" algn="just">
              <a:lnSpc>
                <a:spcPts val="3370"/>
              </a:lnSpc>
              <a:buFont typeface="Arial"/>
              <a:buChar char="•"/>
            </a:pPr>
            <a:r>
              <a:rPr lang="en-US" sz="240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Engaging gameplay encourages regular therapy and tracks progress for clinicians.</a:t>
            </a:r>
          </a:p>
          <a:p>
            <a:pPr algn="just">
              <a:lnSpc>
                <a:spcPts val="3090"/>
              </a:lnSpc>
            </a:pPr>
            <a:endParaRPr lang="en-US" sz="240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70"/>
              </a:lnSpc>
            </a:pPr>
            <a:endParaRPr lang="en-US" sz="240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370"/>
              </a:lnSpc>
            </a:pPr>
            <a:endParaRPr lang="en-US" sz="240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158"/>
              </a:lnSpc>
            </a:pPr>
            <a:endParaRPr lang="en-US" sz="240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377563"/>
            <a:ext cx="16629657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</a:pPr>
            <a:r>
              <a:rPr lang="en-US" sz="39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Wrist Movement Tracking &amp; Therapy for Children with Hemiplegia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216896"/>
            <a:ext cx="4579075" cy="5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System Overview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453763"/>
            <a:ext cx="626668" cy="1510570"/>
            <a:chOff x="0" y="0"/>
            <a:chExt cx="410441" cy="3978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0441" cy="397846"/>
            </a:xfrm>
            <a:custGeom>
              <a:avLst/>
              <a:gdLst/>
              <a:ahLst/>
              <a:cxnLst/>
              <a:rect l="l" t="t" r="r" b="b"/>
              <a:pathLst>
                <a:path w="410441" h="397846">
                  <a:moveTo>
                    <a:pt x="0" y="0"/>
                  </a:moveTo>
                  <a:lnTo>
                    <a:pt x="410441" y="0"/>
                  </a:lnTo>
                  <a:lnTo>
                    <a:pt x="410441" y="397846"/>
                  </a:lnTo>
                  <a:lnTo>
                    <a:pt x="0" y="3978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410441" cy="44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6387653"/>
            <a:ext cx="3997643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Real World Usage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2730"/>
            <a:ext cx="8792392" cy="14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92"/>
              </a:lnSpc>
            </a:pPr>
            <a:r>
              <a:rPr lang="en-US" sz="84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IT22119230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8058173" y="1028700"/>
            <a:ext cx="9550612" cy="0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17608785" y="1009650"/>
            <a:ext cx="0" cy="7620274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938212" y="2219277"/>
            <a:ext cx="0" cy="6410646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938212" y="8629924"/>
            <a:ext cx="9622378" cy="0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541941" y="1542476"/>
            <a:ext cx="4717359" cy="6071310"/>
            <a:chOff x="0" y="0"/>
            <a:chExt cx="765132" cy="9847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65132" cy="984736"/>
            </a:xfrm>
            <a:custGeom>
              <a:avLst/>
              <a:gdLst/>
              <a:ahLst/>
              <a:cxnLst/>
              <a:rect l="l" t="t" r="r" b="b"/>
              <a:pathLst>
                <a:path w="765132" h="984736">
                  <a:moveTo>
                    <a:pt x="0" y="0"/>
                  </a:moveTo>
                  <a:lnTo>
                    <a:pt x="765132" y="0"/>
                  </a:lnTo>
                  <a:lnTo>
                    <a:pt x="765132" y="984736"/>
                  </a:lnTo>
                  <a:lnTo>
                    <a:pt x="0" y="984736"/>
                  </a:lnTo>
                  <a:close/>
                </a:path>
              </a:pathLst>
            </a:custGeom>
            <a:blipFill>
              <a:blip r:embed="rId3"/>
              <a:stretch>
                <a:fillRect t="-2410" r="-9767" b="-72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608785" y="9736875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2351" y="2923344"/>
            <a:ext cx="8821192" cy="8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Weerasinghe D.N.T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2351" y="4278093"/>
            <a:ext cx="88211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0180C"/>
                </a:solidFill>
                <a:latin typeface="Poppins"/>
                <a:ea typeface="Poppins"/>
                <a:cs typeface="Poppins"/>
                <a:sym typeface="Poppins"/>
              </a:rPr>
              <a:t>Specialization : Software Engineering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7852" y="5754345"/>
            <a:ext cx="11658194" cy="201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ELBOW  MOVEMENT TRACKING AND ELBOW-BASED THERAPY FOR CHILDREN WITH HEMIPLEGIA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09712" y="9784500"/>
            <a:ext cx="14591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IT22119230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20808" y="9784500"/>
            <a:ext cx="27189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Weerasinghe D.N.T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36662" y="5143500"/>
            <a:ext cx="3854210" cy="3854210"/>
          </a:xfrm>
          <a:custGeom>
            <a:avLst/>
            <a:gdLst/>
            <a:ahLst/>
            <a:cxnLst/>
            <a:rect l="l" t="t" r="r" b="b"/>
            <a:pathLst>
              <a:path w="3854210" h="3854210">
                <a:moveTo>
                  <a:pt x="0" y="0"/>
                </a:moveTo>
                <a:lnTo>
                  <a:pt x="3854210" y="0"/>
                </a:lnTo>
                <a:lnTo>
                  <a:pt x="3854210" y="3854210"/>
                </a:lnTo>
                <a:lnTo>
                  <a:pt x="0" y="385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63334" y="1143318"/>
            <a:ext cx="3596283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Knowledge Gap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7583" y="1921193"/>
            <a:ext cx="13369080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Existing VR rehab is designed for adults, not for kids with hemiplegia.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High cost setup not practical in sri lanka.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Lack of adaptive motivation and continuous monitoring.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1583" y="4075430"/>
            <a:ext cx="7858363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Shortcomings of existing systems.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6158" y="4739005"/>
            <a:ext cx="13227539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Low engagement in Generic, repetitive rehab games.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real-time doctor-parent tracking.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AI-based encouragement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7608" y="6517005"/>
            <a:ext cx="5365282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Our Creative Solutions.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7583" y="7193915"/>
            <a:ext cx="13369080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wearable IMU sleeve with an ML tracking system.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specially developed therapeutic VR game for elbow movements.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Adaptive AI voice assistant with gamification to reduce the difficulty.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136" y="301943"/>
            <a:ext cx="1684310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Gamified VR-Based Therapy for Pediatric Elbow Rehabilitation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243571"/>
            <a:ext cx="567583" cy="1037860"/>
            <a:chOff x="0" y="0"/>
            <a:chExt cx="176568" cy="2733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6568" cy="273346"/>
            </a:xfrm>
            <a:custGeom>
              <a:avLst/>
              <a:gdLst/>
              <a:ahLst/>
              <a:cxnLst/>
              <a:rect l="l" t="t" r="r" b="b"/>
              <a:pathLst>
                <a:path w="176568" h="273346">
                  <a:moveTo>
                    <a:pt x="0" y="0"/>
                  </a:moveTo>
                  <a:lnTo>
                    <a:pt x="176568" y="0"/>
                  </a:lnTo>
                  <a:lnTo>
                    <a:pt x="176568" y="273346"/>
                  </a:lnTo>
                  <a:lnTo>
                    <a:pt x="0" y="2733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76568" cy="34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410688" y="9698775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26</a:t>
            </a:r>
          </a:p>
        </p:txBody>
      </p:sp>
      <p:sp>
        <p:nvSpPr>
          <p:cNvPr id="17" name="Freeform 17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009712" y="9784500"/>
            <a:ext cx="14591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IT22119230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20808" y="9784500"/>
            <a:ext cx="27189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Weerasinghe D.N.T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89625" y="7922736"/>
            <a:ext cx="1477385" cy="1477385"/>
          </a:xfrm>
          <a:custGeom>
            <a:avLst/>
            <a:gdLst/>
            <a:ahLst/>
            <a:cxnLst/>
            <a:rect l="l" t="t" r="r" b="b"/>
            <a:pathLst>
              <a:path w="1477385" h="1477385">
                <a:moveTo>
                  <a:pt x="0" y="0"/>
                </a:moveTo>
                <a:lnTo>
                  <a:pt x="1477384" y="0"/>
                </a:lnTo>
                <a:lnTo>
                  <a:pt x="1477384" y="1477385"/>
                </a:lnTo>
                <a:lnTo>
                  <a:pt x="0" y="147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606137" y="8171499"/>
            <a:ext cx="1940717" cy="1086801"/>
          </a:xfrm>
          <a:custGeom>
            <a:avLst/>
            <a:gdLst/>
            <a:ahLst/>
            <a:cxnLst/>
            <a:rect l="l" t="t" r="r" b="b"/>
            <a:pathLst>
              <a:path w="1940717" h="1086801">
                <a:moveTo>
                  <a:pt x="0" y="0"/>
                </a:moveTo>
                <a:lnTo>
                  <a:pt x="1940716" y="0"/>
                </a:lnTo>
                <a:lnTo>
                  <a:pt x="1940716" y="1086801"/>
                </a:lnTo>
                <a:lnTo>
                  <a:pt x="0" y="1086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75973" y="1398849"/>
            <a:ext cx="3881187" cy="3821080"/>
          </a:xfrm>
          <a:custGeom>
            <a:avLst/>
            <a:gdLst/>
            <a:ahLst/>
            <a:cxnLst/>
            <a:rect l="l" t="t" r="r" b="b"/>
            <a:pathLst>
              <a:path w="3881187" h="3821080">
                <a:moveTo>
                  <a:pt x="0" y="0"/>
                </a:moveTo>
                <a:lnTo>
                  <a:pt x="3881187" y="0"/>
                </a:lnTo>
                <a:lnTo>
                  <a:pt x="3881187" y="3821080"/>
                </a:lnTo>
                <a:lnTo>
                  <a:pt x="0" y="382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27702" y="8171499"/>
            <a:ext cx="1989573" cy="1193744"/>
          </a:xfrm>
          <a:custGeom>
            <a:avLst/>
            <a:gdLst/>
            <a:ahLst/>
            <a:cxnLst/>
            <a:rect l="l" t="t" r="r" b="b"/>
            <a:pathLst>
              <a:path w="1989573" h="1193744">
                <a:moveTo>
                  <a:pt x="0" y="0"/>
                </a:moveTo>
                <a:lnTo>
                  <a:pt x="1989573" y="0"/>
                </a:lnTo>
                <a:lnTo>
                  <a:pt x="1989573" y="1193743"/>
                </a:lnTo>
                <a:lnTo>
                  <a:pt x="0" y="1193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30271" y="311150"/>
            <a:ext cx="1797285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Gamified VR-Based Therapy for Pediatric Elbow Rehabilitation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243571"/>
            <a:ext cx="567583" cy="1037860"/>
            <a:chOff x="0" y="0"/>
            <a:chExt cx="176568" cy="2733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568" cy="273346"/>
            </a:xfrm>
            <a:custGeom>
              <a:avLst/>
              <a:gdLst/>
              <a:ahLst/>
              <a:cxnLst/>
              <a:rect l="l" t="t" r="r" b="b"/>
              <a:pathLst>
                <a:path w="176568" h="273346">
                  <a:moveTo>
                    <a:pt x="0" y="0"/>
                  </a:moveTo>
                  <a:lnTo>
                    <a:pt x="176568" y="0"/>
                  </a:lnTo>
                  <a:lnTo>
                    <a:pt x="176568" y="273346"/>
                  </a:lnTo>
                  <a:lnTo>
                    <a:pt x="0" y="2733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76568" cy="34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815226" y="6315398"/>
            <a:ext cx="2983260" cy="1491630"/>
          </a:xfrm>
          <a:custGeom>
            <a:avLst/>
            <a:gdLst/>
            <a:ahLst/>
            <a:cxnLst/>
            <a:rect l="l" t="t" r="r" b="b"/>
            <a:pathLst>
              <a:path w="2983260" h="1491630">
                <a:moveTo>
                  <a:pt x="0" y="0"/>
                </a:moveTo>
                <a:lnTo>
                  <a:pt x="2983260" y="0"/>
                </a:lnTo>
                <a:lnTo>
                  <a:pt x="2983260" y="1491630"/>
                </a:lnTo>
                <a:lnTo>
                  <a:pt x="0" y="1491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58082" y="1294074"/>
            <a:ext cx="4423517" cy="596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Domains Applied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2854" y="4925639"/>
            <a:ext cx="4245650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Technologies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5683" y="2174819"/>
            <a:ext cx="11346656" cy="320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Machine Learning - motion recognition (SVM, LSTM).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VR &amp; Game Design - Unity/Unreal immersive rehab.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IoT &amp; Embedded Systems - ESP32 + IMUs.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Cloud &amp; Mobile Apps - Remote doctor &amp; parent tracking.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72970" y="5919414"/>
            <a:ext cx="7705368" cy="320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Hardware: ESP32, MPU6050/9250 IMU.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Software: TensorFlow Lite / ONNX.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Platforms: Unreal Engine.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Services: Firebase / MS Azure.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468388" y="9738462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09712" y="9784500"/>
            <a:ext cx="14591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IT22119230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20808" y="9784500"/>
            <a:ext cx="27189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Weerasinghe D.N.T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39796" y="311150"/>
            <a:ext cx="1797285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Gamified VR-Based Therapy for Pediatric Elbow Rehabilitation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243571"/>
            <a:ext cx="567583" cy="1037860"/>
            <a:chOff x="0" y="0"/>
            <a:chExt cx="176568" cy="2733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568" cy="273346"/>
            </a:xfrm>
            <a:custGeom>
              <a:avLst/>
              <a:gdLst/>
              <a:ahLst/>
              <a:cxnLst/>
              <a:rect l="l" t="t" r="r" b="b"/>
              <a:pathLst>
                <a:path w="176568" h="273346">
                  <a:moveTo>
                    <a:pt x="0" y="0"/>
                  </a:moveTo>
                  <a:lnTo>
                    <a:pt x="176568" y="0"/>
                  </a:lnTo>
                  <a:lnTo>
                    <a:pt x="176568" y="273346"/>
                  </a:lnTo>
                  <a:lnTo>
                    <a:pt x="0" y="2733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76568" cy="34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976436" y="2972160"/>
            <a:ext cx="4916724" cy="4268504"/>
          </a:xfrm>
          <a:custGeom>
            <a:avLst/>
            <a:gdLst/>
            <a:ahLst/>
            <a:cxnLst/>
            <a:rect l="l" t="t" r="r" b="b"/>
            <a:pathLst>
              <a:path w="4916724" h="4268504">
                <a:moveTo>
                  <a:pt x="0" y="0"/>
                </a:moveTo>
                <a:lnTo>
                  <a:pt x="4916724" y="0"/>
                </a:lnTo>
                <a:lnTo>
                  <a:pt x="4916724" y="4268504"/>
                </a:lnTo>
                <a:lnTo>
                  <a:pt x="0" y="4268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-1192432" y="1341783"/>
            <a:ext cx="9311185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Validation &amp; Evaluation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4631534" y="4584700"/>
            <a:ext cx="13951505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Data &amp; Ethics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677" y="2031710"/>
            <a:ext cx="11282601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≥ 85% accuracy in motion recognition.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Usability → System Usability Scale (SUS).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Engagement → Session duration, adherence rates.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Clinical → Range of motion, task completion time.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55677" y="5691070"/>
            <a:ext cx="11605737" cy="220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from healthy + affected children (consent taken).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Pilot testing at Sirimavo Bandaranaike Children’s Hospital.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Requires ethical clearance for pediatric involvement.</a:t>
            </a:r>
          </a:p>
          <a:p>
            <a:pPr algn="l">
              <a:lnSpc>
                <a:spcPts val="4759"/>
              </a:lnSpc>
            </a:pPr>
            <a:endParaRPr lang="en-US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440170" y="9747987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09712" y="9784500"/>
            <a:ext cx="14591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IT22119230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20808" y="9784500"/>
            <a:ext cx="27189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Weerasinghe D.N.T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39796" y="311150"/>
            <a:ext cx="1797285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Gamified VR-Based Therapy for Pediatric Elbow Rehabilitation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243571"/>
            <a:ext cx="567583" cy="1037860"/>
            <a:chOff x="0" y="0"/>
            <a:chExt cx="176568" cy="2733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568" cy="273346"/>
            </a:xfrm>
            <a:custGeom>
              <a:avLst/>
              <a:gdLst/>
              <a:ahLst/>
              <a:cxnLst/>
              <a:rect l="l" t="t" r="r" b="b"/>
              <a:pathLst>
                <a:path w="176568" h="273346">
                  <a:moveTo>
                    <a:pt x="0" y="0"/>
                  </a:moveTo>
                  <a:lnTo>
                    <a:pt x="176568" y="0"/>
                  </a:lnTo>
                  <a:lnTo>
                    <a:pt x="176568" y="273346"/>
                  </a:lnTo>
                  <a:lnTo>
                    <a:pt x="0" y="27334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76568" cy="34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21103" y="1525906"/>
            <a:ext cx="16611960" cy="5093187"/>
          </a:xfrm>
          <a:custGeom>
            <a:avLst/>
            <a:gdLst/>
            <a:ahLst/>
            <a:cxnLst/>
            <a:rect l="l" t="t" r="r" b="b"/>
            <a:pathLst>
              <a:path w="16611960" h="5093187">
                <a:moveTo>
                  <a:pt x="0" y="0"/>
                </a:moveTo>
                <a:lnTo>
                  <a:pt x="16611961" y="0"/>
                </a:lnTo>
                <a:lnTo>
                  <a:pt x="16611961" y="5093186"/>
                </a:lnTo>
                <a:lnTo>
                  <a:pt x="0" y="509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7" t="-11888" r="-3237" b="-145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67583" y="1090931"/>
            <a:ext cx="8989567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System Overview and Real-World Use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439932" y="9755925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09712" y="9784500"/>
            <a:ext cx="14591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IT22119230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0808" y="9784500"/>
            <a:ext cx="271891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Weerasinghe D.N.T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1103" y="6493150"/>
            <a:ext cx="9566978" cy="27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7475" lvl="1" indent="-333737" algn="ctr">
              <a:lnSpc>
                <a:spcPts val="4328"/>
              </a:lnSpc>
              <a:buFont typeface="Arial"/>
              <a:buChar char="•"/>
            </a:pPr>
            <a:r>
              <a:rPr lang="en-US" sz="309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Child wears sleeve → plays Knight’s Quest VR.</a:t>
            </a:r>
          </a:p>
          <a:p>
            <a:pPr marL="667475" lvl="1" indent="-333737" algn="l">
              <a:lnSpc>
                <a:spcPts val="4328"/>
              </a:lnSpc>
              <a:buFont typeface="Arial"/>
              <a:buChar char="•"/>
            </a:pPr>
            <a:r>
              <a:rPr lang="en-US" sz="309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Doctors adjust therapy remotely.</a:t>
            </a:r>
          </a:p>
          <a:p>
            <a:pPr marL="667475" lvl="1" indent="-333737" algn="l">
              <a:lnSpc>
                <a:spcPts val="4328"/>
              </a:lnSpc>
              <a:buFont typeface="Arial"/>
              <a:buChar char="•"/>
            </a:pPr>
            <a:r>
              <a:rPr lang="en-US" sz="309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Parents monitor progress via mobile app.</a:t>
            </a:r>
          </a:p>
          <a:p>
            <a:pPr marL="667475" lvl="1" indent="-333737" algn="l">
              <a:lnSpc>
                <a:spcPts val="4328"/>
              </a:lnSpc>
              <a:buFont typeface="Arial"/>
              <a:buChar char="•"/>
            </a:pPr>
            <a:r>
              <a:rPr lang="en-US" sz="309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Affordable, engaging home-based rehab.</a:t>
            </a:r>
          </a:p>
          <a:p>
            <a:pPr algn="ctr">
              <a:lnSpc>
                <a:spcPts val="4328"/>
              </a:lnSpc>
            </a:pPr>
            <a:endParaRPr lang="en-US" sz="309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6020869" y="2876259"/>
            <a:ext cx="123170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24915" y="3199586"/>
            <a:ext cx="4233980" cy="9113552"/>
            <a:chOff x="0" y="-47625"/>
            <a:chExt cx="1115122" cy="2400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5122" cy="1819019"/>
            </a:xfrm>
            <a:custGeom>
              <a:avLst/>
              <a:gdLst/>
              <a:ahLst/>
              <a:cxnLst/>
              <a:rect l="l" t="t" r="r" b="b"/>
              <a:pathLst>
                <a:path w="1115122" h="2352652">
                  <a:moveTo>
                    <a:pt x="0" y="0"/>
                  </a:moveTo>
                  <a:lnTo>
                    <a:pt x="1115122" y="0"/>
                  </a:lnTo>
                  <a:lnTo>
                    <a:pt x="1115122" y="2352652"/>
                  </a:lnTo>
                  <a:lnTo>
                    <a:pt x="0" y="2352652"/>
                  </a:lnTo>
                  <a:close/>
                </a:path>
              </a:pathLst>
            </a:custGeom>
            <a:solidFill>
              <a:srgbClr val="11A2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15122" cy="2400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199211"/>
            <a:ext cx="1608476" cy="5167289"/>
            <a:chOff x="0" y="0"/>
            <a:chExt cx="1115122" cy="1360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5122" cy="1360932"/>
            </a:xfrm>
            <a:custGeom>
              <a:avLst/>
              <a:gdLst/>
              <a:ahLst/>
              <a:cxnLst/>
              <a:rect l="l" t="t" r="r" b="b"/>
              <a:pathLst>
                <a:path w="1115122" h="1360932">
                  <a:moveTo>
                    <a:pt x="0" y="0"/>
                  </a:moveTo>
                  <a:lnTo>
                    <a:pt x="1115122" y="0"/>
                  </a:lnTo>
                  <a:lnTo>
                    <a:pt x="1115122" y="1360932"/>
                  </a:lnTo>
                  <a:lnTo>
                    <a:pt x="0" y="1360932"/>
                  </a:lnTo>
                  <a:close/>
                </a:path>
              </a:pathLst>
            </a:custGeom>
            <a:solidFill>
              <a:srgbClr val="0077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15122" cy="1408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48328" y="2392826"/>
            <a:ext cx="5246370" cy="6130348"/>
            <a:chOff x="0" y="0"/>
            <a:chExt cx="812800" cy="949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949751"/>
            </a:xfrm>
            <a:custGeom>
              <a:avLst/>
              <a:gdLst/>
              <a:ahLst/>
              <a:cxnLst/>
              <a:rect l="l" t="t" r="r" b="b"/>
              <a:pathLst>
                <a:path w="812800" h="949751">
                  <a:moveTo>
                    <a:pt x="0" y="0"/>
                  </a:moveTo>
                  <a:lnTo>
                    <a:pt x="812800" y="0"/>
                  </a:lnTo>
                  <a:lnTo>
                    <a:pt x="812800" y="949751"/>
                  </a:lnTo>
                  <a:lnTo>
                    <a:pt x="0" y="949751"/>
                  </a:lnTo>
                  <a:close/>
                </a:path>
              </a:pathLst>
            </a:custGeom>
            <a:blipFill>
              <a:blip r:embed="rId2"/>
              <a:stretch>
                <a:fillRect t="-3487" b="-34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61040" y="2188015"/>
            <a:ext cx="698728" cy="6987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61040" y="3106721"/>
            <a:ext cx="698728" cy="69872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02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8280" y="556628"/>
            <a:ext cx="1224008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Agenda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45150" y="2265361"/>
            <a:ext cx="544645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Introduction to the Problem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45150" y="3184067"/>
            <a:ext cx="779054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Social / Research impact of the solution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561040" y="4025428"/>
            <a:ext cx="698728" cy="69872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03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545150" y="4148096"/>
            <a:ext cx="880590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Previous research and shortcoming and our approach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561040" y="4936806"/>
            <a:ext cx="698728" cy="69872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04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45150" y="5014152"/>
            <a:ext cx="659027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Constraints and limitations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561040" y="5855512"/>
            <a:ext cx="698728" cy="69872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05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545150" y="5932858"/>
            <a:ext cx="405744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System Diagram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2561040" y="6774219"/>
            <a:ext cx="698728" cy="69872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06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545150" y="6851565"/>
            <a:ext cx="742059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Individual components and responsibilities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11838803" y="9105739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2"/>
                </a:lnTo>
                <a:lnTo>
                  <a:pt x="0" y="24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7611496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id="40" name="Freeform 40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15392400" y="9794025"/>
            <a:ext cx="1814835" cy="364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60746" y="920239"/>
            <a:ext cx="7155636" cy="8033261"/>
            <a:chOff x="0" y="0"/>
            <a:chExt cx="1884612" cy="21157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4612" cy="2115756"/>
            </a:xfrm>
            <a:custGeom>
              <a:avLst/>
              <a:gdLst/>
              <a:ahLst/>
              <a:cxnLst/>
              <a:rect l="l" t="t" r="r" b="b"/>
              <a:pathLst>
                <a:path w="1884612" h="2115756">
                  <a:moveTo>
                    <a:pt x="0" y="0"/>
                  </a:moveTo>
                  <a:lnTo>
                    <a:pt x="1884612" y="0"/>
                  </a:lnTo>
                  <a:lnTo>
                    <a:pt x="1884612" y="2115756"/>
                  </a:lnTo>
                  <a:lnTo>
                    <a:pt x="0" y="211575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4612" cy="2163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783460" y="9153525"/>
            <a:ext cx="10475840" cy="0"/>
          </a:xfrm>
          <a:prstGeom prst="line">
            <a:avLst/>
          </a:prstGeom>
          <a:ln w="38100" cap="flat">
            <a:solidFill>
              <a:srgbClr val="0077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710351" y="1456814"/>
            <a:ext cx="5246370" cy="6448176"/>
            <a:chOff x="0" y="0"/>
            <a:chExt cx="812800" cy="9989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998991"/>
            </a:xfrm>
            <a:custGeom>
              <a:avLst/>
              <a:gdLst/>
              <a:ahLst/>
              <a:cxnLst/>
              <a:rect l="l" t="t" r="r" b="b"/>
              <a:pathLst>
                <a:path w="812800" h="998991">
                  <a:moveTo>
                    <a:pt x="0" y="0"/>
                  </a:moveTo>
                  <a:lnTo>
                    <a:pt x="812800" y="0"/>
                  </a:lnTo>
                  <a:lnTo>
                    <a:pt x="812800" y="998991"/>
                  </a:lnTo>
                  <a:lnTo>
                    <a:pt x="0" y="998991"/>
                  </a:lnTo>
                  <a:close/>
                </a:path>
              </a:pathLst>
            </a:custGeom>
            <a:blipFill>
              <a:blip r:embed="rId2"/>
              <a:stretch>
                <a:fillRect l="-42238" r="-422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3670" y="377563"/>
            <a:ext cx="623138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5442" y="2345323"/>
            <a:ext cx="10029580" cy="5167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0982" lvl="1" indent="-285491" algn="l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Wearable system with multi-sensor modules (fingers, wrist, elbow, shoulder)</a:t>
            </a:r>
          </a:p>
          <a:p>
            <a:pPr marL="570982" lvl="1" indent="-285491" algn="l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Collects real-time motion data using IMU &amp; flex sensors</a:t>
            </a:r>
          </a:p>
          <a:p>
            <a:pPr marL="570982" lvl="1" indent="-285491" algn="l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Machine learning models (SVM &amp; LSTM) for movement recognition &amp; quality classification</a:t>
            </a:r>
          </a:p>
          <a:p>
            <a:pPr marL="570982" lvl="1" indent="-285491" algn="l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Exercise through interesting games. </a:t>
            </a:r>
          </a:p>
          <a:p>
            <a:pPr marL="570982" lvl="1" indent="-285491" algn="l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Real-time feedback and AI voice Assistance through VR and therapist dashboard</a:t>
            </a:r>
          </a:p>
          <a:p>
            <a:pPr marL="570982" lvl="1" indent="-285491" algn="l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Doctor / Parent monitoring</a:t>
            </a:r>
          </a:p>
          <a:p>
            <a:pPr marL="570982" lvl="1" indent="-285491" algn="l">
              <a:lnSpc>
                <a:spcPts val="3702"/>
              </a:lnSpc>
              <a:buFont typeface="Arial"/>
              <a:buChar char="•"/>
            </a:pPr>
            <a:r>
              <a:rPr lang="en-US" sz="26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Progress Tracking according to the performance</a:t>
            </a:r>
          </a:p>
          <a:p>
            <a:pPr marL="0" lvl="0" indent="0" algn="l">
              <a:lnSpc>
                <a:spcPts val="4503"/>
              </a:lnSpc>
              <a:spcBef>
                <a:spcPct val="0"/>
              </a:spcBef>
            </a:pPr>
            <a:endParaRPr lang="en-US" sz="2644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650976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14" name="Freeform 14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679222" y="9803550"/>
            <a:ext cx="158007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0" y="453763"/>
            <a:ext cx="658333" cy="742452"/>
            <a:chOff x="0" y="0"/>
            <a:chExt cx="418781" cy="19554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8781" cy="195543"/>
            </a:xfrm>
            <a:custGeom>
              <a:avLst/>
              <a:gdLst/>
              <a:ahLst/>
              <a:cxnLst/>
              <a:rect l="l" t="t" r="r" b="b"/>
              <a:pathLst>
                <a:path w="418781" h="195543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453763"/>
            <a:ext cx="658333" cy="742452"/>
            <a:chOff x="0" y="0"/>
            <a:chExt cx="418781" cy="195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781" cy="195543"/>
            </a:xfrm>
            <a:custGeom>
              <a:avLst/>
              <a:gdLst/>
              <a:ahLst/>
              <a:cxnLst/>
              <a:rect l="l" t="t" r="r" b="b"/>
              <a:pathLst>
                <a:path w="418781" h="195543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4403"/>
          <a:stretch>
            <a:fillRect/>
          </a:stretch>
        </p:blipFill>
        <p:spPr>
          <a:xfrm>
            <a:off x="9595902" y="1284854"/>
            <a:ext cx="8229600" cy="7867202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4574125" y="-869877"/>
            <a:ext cx="3251377" cy="2483239"/>
          </a:xfrm>
          <a:custGeom>
            <a:avLst/>
            <a:gdLst/>
            <a:ahLst/>
            <a:cxnLst/>
            <a:rect l="l" t="t" r="r" b="b"/>
            <a:pathLst>
              <a:path w="3251377" h="2483239">
                <a:moveTo>
                  <a:pt x="0" y="0"/>
                </a:moveTo>
                <a:lnTo>
                  <a:pt x="3251377" y="0"/>
                </a:lnTo>
                <a:lnTo>
                  <a:pt x="3251377" y="2483240"/>
                </a:lnTo>
                <a:lnTo>
                  <a:pt x="0" y="2483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259300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392400" y="9857285"/>
            <a:ext cx="1597452" cy="364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8225" y="311150"/>
            <a:ext cx="833665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Social and research impact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1100" y="1449624"/>
            <a:ext cx="2705100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Social Impact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1100" y="2110179"/>
            <a:ext cx="7279362" cy="265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916" lvl="1" indent="-269958" algn="l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Increased Access to Quality Rehabilitation.</a:t>
            </a:r>
          </a:p>
          <a:p>
            <a:pPr marL="539916" lvl="1" indent="-269958" algn="l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Improved Rehabilitation Outcomes</a:t>
            </a:r>
          </a:p>
          <a:p>
            <a:pPr marL="539916" lvl="1" indent="-269958" algn="l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Empowerment of Families and Therapists</a:t>
            </a:r>
          </a:p>
          <a:p>
            <a:pPr marL="539916" lvl="1" indent="-269958" algn="l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Cultural Relevance and Scalability</a:t>
            </a:r>
          </a:p>
          <a:p>
            <a:pPr algn="l">
              <a:lnSpc>
                <a:spcPts val="4251"/>
              </a:lnSpc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90625" y="4675530"/>
            <a:ext cx="3630156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Research Impact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0625" y="5580405"/>
            <a:ext cx="8977193" cy="265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916" lvl="1" indent="-269958" algn="l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Advances the Field of Automated Movement Analysis</a:t>
            </a:r>
          </a:p>
          <a:p>
            <a:pPr marL="539916" lvl="1" indent="-269958" algn="l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Introduces a Novel Feedback Paradigm</a:t>
            </a:r>
          </a:p>
          <a:p>
            <a:pPr marL="539916" lvl="1" indent="-269958" algn="l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Bridges a Critical Technological Gap</a:t>
            </a:r>
          </a:p>
          <a:p>
            <a:pPr marL="539916" lvl="1" indent="-269958" algn="l">
              <a:lnSpc>
                <a:spcPts val="425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Introduces a Novel Feedback Paradigm</a:t>
            </a:r>
          </a:p>
          <a:p>
            <a:pPr algn="l">
              <a:lnSpc>
                <a:spcPts val="4251"/>
              </a:lnSpc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259300" y="9776562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6" name="Freeform 6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163800" y="9776562"/>
            <a:ext cx="1658957" cy="364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39463"/>
            <a:ext cx="12379035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Previous reseach and shortcomings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53763"/>
            <a:ext cx="658333" cy="742452"/>
            <a:chOff x="0" y="0"/>
            <a:chExt cx="418781" cy="1955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8781" cy="195543"/>
            </a:xfrm>
            <a:custGeom>
              <a:avLst/>
              <a:gdLst/>
              <a:ahLst/>
              <a:cxnLst/>
              <a:rect l="l" t="t" r="r" b="b"/>
              <a:pathLst>
                <a:path w="418781" h="195543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2014710"/>
            <a:ext cx="16039203" cy="265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Sensor Tracking: Prior studies used IMU and sEMG for offline rehab assessment in adults.</a:t>
            </a:r>
          </a:p>
          <a:p>
            <a:pPr marL="539749" lvl="1" indent="-269875" algn="l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Robotic/Haptic Feedback: Exoskeletons give precise assistance but are costly and complex.</a:t>
            </a:r>
          </a:p>
          <a:p>
            <a:pPr marL="539749" lvl="1" indent="-269875" algn="l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Adult Focus: Most systems target adults (post-stroke), not children with hemiplegia.</a:t>
            </a:r>
          </a:p>
          <a:p>
            <a:pPr marL="539749" lvl="1" indent="-269875" algn="l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VR Engagement: Studies show VR games boost motivation and rehab adherence with task-based activities.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638461"/>
            <a:ext cx="16230600" cy="35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Real-Time Feedback Gap - Most systems give task-based feedback but can’t assess movement quality in real-time.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Proximal Joint Neglect -VR systems often track only the hand, ignoring shoulder and elbow compensations.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Adult/Clinic Focus -Systems suit adult stroke patients in clinics, not children at home in low-resource settings.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Cost &amp; Complexity -Advanced tracking systems (robotic/FES) are costly and hard to use, limiting access in Sri Lanka.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307261"/>
            <a:ext cx="369891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Previous Research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913485"/>
            <a:ext cx="707210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Shortcomings in Previous Research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822757" y="1562229"/>
            <a:ext cx="1190712" cy="119071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6991266" y="5500206"/>
            <a:ext cx="2668333" cy="4114800"/>
          </a:xfrm>
          <a:custGeom>
            <a:avLst/>
            <a:gdLst/>
            <a:ahLst/>
            <a:cxnLst/>
            <a:rect l="l" t="t" r="r" b="b"/>
            <a:pathLst>
              <a:path w="2618042" h="4114800">
                <a:moveTo>
                  <a:pt x="0" y="0"/>
                </a:moveTo>
                <a:lnTo>
                  <a:pt x="2618041" y="0"/>
                </a:lnTo>
                <a:lnTo>
                  <a:pt x="261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453763"/>
            <a:ext cx="658333" cy="742452"/>
            <a:chOff x="0" y="0"/>
            <a:chExt cx="418781" cy="195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781" cy="195543"/>
            </a:xfrm>
            <a:custGeom>
              <a:avLst/>
              <a:gdLst/>
              <a:ahLst/>
              <a:cxnLst/>
              <a:rect l="l" t="t" r="r" b="b"/>
              <a:pathLst>
                <a:path w="418781" h="195543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3788313" y="2663737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852593" y="8858093"/>
            <a:ext cx="1190712" cy="119071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341531" y="1762202"/>
            <a:ext cx="6684361" cy="66843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259300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163801" y="9722543"/>
            <a:ext cx="1620856" cy="364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339463"/>
            <a:ext cx="1082469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Constraints and Limitations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25891" y="1261044"/>
            <a:ext cx="10233409" cy="753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458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Integration Complexity -  Combining sensors, ML, VR, and emotional AI into one low-latency system is difficult; delays or instability reduce therapy effectiveness.</a:t>
            </a:r>
          </a:p>
          <a:p>
            <a:pPr marL="582928" lvl="1" indent="-291464" algn="l">
              <a:lnSpc>
                <a:spcPts val="458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Hardware Dependence -  Reliance on low-cost sensors may cause noise, drift, or low sampling rates, reducing tracking and accuracy.</a:t>
            </a:r>
          </a:p>
          <a:p>
            <a:pPr marL="582928" lvl="1" indent="-291464" algn="l">
              <a:lnSpc>
                <a:spcPts val="458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Algorithm Performanc - Limited training data may reduce model accuracy</a:t>
            </a:r>
          </a:p>
          <a:p>
            <a:pPr marL="582928" lvl="1" indent="-291464" algn="l">
              <a:lnSpc>
                <a:spcPts val="458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Needs - Requires PC and VR headset, which may limit access for low-income families.</a:t>
            </a:r>
          </a:p>
          <a:p>
            <a:pPr marL="582928" lvl="1" indent="-291464" algn="l">
              <a:lnSpc>
                <a:spcPts val="458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Clinical Validation - Small sample size (n&lt;30) limits statistical power and generalizability.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67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931726" y="453763"/>
            <a:ext cx="1590059" cy="742452"/>
            <a:chOff x="0" y="0"/>
            <a:chExt cx="418781" cy="195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8781" cy="195543"/>
            </a:xfrm>
            <a:custGeom>
              <a:avLst/>
              <a:gdLst/>
              <a:ahLst/>
              <a:cxnLst/>
              <a:rect l="l" t="t" r="r" b="b"/>
              <a:pathLst>
                <a:path w="418781" h="195543">
                  <a:moveTo>
                    <a:pt x="0" y="0"/>
                  </a:moveTo>
                  <a:lnTo>
                    <a:pt x="418781" y="0"/>
                  </a:lnTo>
                  <a:lnTo>
                    <a:pt x="418781" y="195543"/>
                  </a:lnTo>
                  <a:lnTo>
                    <a:pt x="0" y="19554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18781" cy="24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736361" y="1196215"/>
            <a:ext cx="10371164" cy="9036407"/>
          </a:xfrm>
          <a:custGeom>
            <a:avLst/>
            <a:gdLst/>
            <a:ahLst/>
            <a:cxnLst/>
            <a:rect l="l" t="t" r="r" b="b"/>
            <a:pathLst>
              <a:path w="10371164" h="9314407">
                <a:moveTo>
                  <a:pt x="0" y="0"/>
                </a:moveTo>
                <a:lnTo>
                  <a:pt x="10371164" y="0"/>
                </a:lnTo>
                <a:lnTo>
                  <a:pt x="10371164" y="9314408"/>
                </a:lnTo>
                <a:lnTo>
                  <a:pt x="0" y="9314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38" t="-3151" r="-1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7259300" y="979402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59000" y="9794026"/>
            <a:ext cx="1697057" cy="364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25-26j-472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39463"/>
            <a:ext cx="1075292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Overall System Diagram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2730"/>
            <a:ext cx="8792392" cy="14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992"/>
              </a:lnSpc>
            </a:pPr>
            <a:r>
              <a:rPr lang="en-US" sz="845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IT22102546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8058173" y="1028700"/>
            <a:ext cx="9550612" cy="0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17608785" y="1009650"/>
            <a:ext cx="0" cy="7620274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938212" y="2219277"/>
            <a:ext cx="0" cy="6410646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938212" y="8629924"/>
            <a:ext cx="9622378" cy="0"/>
          </a:xfrm>
          <a:prstGeom prst="line">
            <a:avLst/>
          </a:prstGeom>
          <a:ln w="1809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9453449"/>
            <a:ext cx="18288000" cy="833551"/>
            <a:chOff x="0" y="0"/>
            <a:chExt cx="4816593" cy="2195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19536"/>
            </a:xfrm>
            <a:custGeom>
              <a:avLst/>
              <a:gdLst/>
              <a:ahLst/>
              <a:cxnLst/>
              <a:rect l="l" t="t" r="r" b="b"/>
              <a:pathLst>
                <a:path w="4816592" h="219536">
                  <a:moveTo>
                    <a:pt x="0" y="0"/>
                  </a:moveTo>
                  <a:lnTo>
                    <a:pt x="4816592" y="0"/>
                  </a:lnTo>
                  <a:lnTo>
                    <a:pt x="4816592" y="219536"/>
                  </a:lnTo>
                  <a:lnTo>
                    <a:pt x="0" y="21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4816593" cy="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963" y="9507826"/>
            <a:ext cx="3671398" cy="724796"/>
          </a:xfrm>
          <a:custGeom>
            <a:avLst/>
            <a:gdLst/>
            <a:ahLst/>
            <a:cxnLst/>
            <a:rect l="l" t="t" r="r" b="b"/>
            <a:pathLst>
              <a:path w="3671398" h="724796">
                <a:moveTo>
                  <a:pt x="0" y="0"/>
                </a:moveTo>
                <a:lnTo>
                  <a:pt x="3671398" y="0"/>
                </a:lnTo>
                <a:lnTo>
                  <a:pt x="3671398" y="724797"/>
                </a:lnTo>
                <a:lnTo>
                  <a:pt x="0" y="724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964795" y="1346664"/>
            <a:ext cx="4294505" cy="4996929"/>
            <a:chOff x="0" y="0"/>
            <a:chExt cx="812800" cy="9457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945745"/>
            </a:xfrm>
            <a:custGeom>
              <a:avLst/>
              <a:gdLst/>
              <a:ahLst/>
              <a:cxnLst/>
              <a:rect l="l" t="t" r="r" b="b"/>
              <a:pathLst>
                <a:path w="812800" h="945745">
                  <a:moveTo>
                    <a:pt x="0" y="0"/>
                  </a:moveTo>
                  <a:lnTo>
                    <a:pt x="812800" y="0"/>
                  </a:lnTo>
                  <a:lnTo>
                    <a:pt x="812800" y="945745"/>
                  </a:lnTo>
                  <a:lnTo>
                    <a:pt x="0" y="945745"/>
                  </a:lnTo>
                  <a:close/>
                </a:path>
              </a:pathLst>
            </a:custGeom>
            <a:blipFill>
              <a:blip r:embed="rId3"/>
              <a:stretch>
                <a:fillRect l="-2986" r="-10769" b="-40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608785" y="9738462"/>
            <a:ext cx="152400" cy="2190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2351" y="2923344"/>
            <a:ext cx="8821192" cy="8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Nimesh  S D 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2351" y="4278093"/>
            <a:ext cx="88211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0180C"/>
                </a:solidFill>
                <a:latin typeface="Poppins"/>
                <a:ea typeface="Poppins"/>
                <a:cs typeface="Poppins"/>
                <a:sym typeface="Poppins"/>
              </a:rPr>
              <a:t>Specialization : Software Engineering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7852" y="5754345"/>
            <a:ext cx="11658194" cy="201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20180C"/>
                </a:solidFill>
                <a:latin typeface="Poppins Bold"/>
                <a:ea typeface="Poppins Bold"/>
                <a:cs typeface="Poppins Bold"/>
                <a:sym typeface="Poppins Bold"/>
              </a:rPr>
              <a:t>FINGER  MOVEMENT TRACKING AND FINGERS BASED THERAPY FOR CHILDREN WITH HEMIPLEGIA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50844" y="9784500"/>
            <a:ext cx="156186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IT22102546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46219" y="9784500"/>
            <a:ext cx="1868091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Nimesh S.D.S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46869" y="9784500"/>
            <a:ext cx="158281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25-26j-472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45558" y="9784500"/>
            <a:ext cx="164091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03/09/2025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20DB7DB36DD49BC8150064CF95DD9" ma:contentTypeVersion="13" ma:contentTypeDescription="Create a new document." ma:contentTypeScope="" ma:versionID="cbef7e19daa0d389b559f873c5a3e553">
  <xsd:schema xmlns:xsd="http://www.w3.org/2001/XMLSchema" xmlns:xs="http://www.w3.org/2001/XMLSchema" xmlns:p="http://schemas.microsoft.com/office/2006/metadata/properties" xmlns:ns2="b315195e-671e-423b-bef2-4f1205612242" xmlns:ns3="db72c12f-87a4-44ab-bbc5-4cc8306b158a" targetNamespace="http://schemas.microsoft.com/office/2006/metadata/properties" ma:root="true" ma:fieldsID="060a19f19fc398f1deb5a7ac3ca80118" ns2:_="" ns3:_="">
    <xsd:import namespace="b315195e-671e-423b-bef2-4f1205612242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5195e-671e-423b-bef2-4f1205612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5195e-671e-423b-bef2-4f1205612242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Props1.xml><?xml version="1.0" encoding="utf-8"?>
<ds:datastoreItem xmlns:ds="http://schemas.openxmlformats.org/officeDocument/2006/customXml" ds:itemID="{F62F73FC-D83D-4592-A9F5-40ED90E3A105}"/>
</file>

<file path=customXml/itemProps2.xml><?xml version="1.0" encoding="utf-8"?>
<ds:datastoreItem xmlns:ds="http://schemas.openxmlformats.org/officeDocument/2006/customXml" ds:itemID="{8FC0B3B7-2B2F-48AE-BEAE-53A63A052A73}"/>
</file>

<file path=customXml/itemProps3.xml><?xml version="1.0" encoding="utf-8"?>
<ds:datastoreItem xmlns:ds="http://schemas.openxmlformats.org/officeDocument/2006/customXml" ds:itemID="{EC43DEA2-0CC5-47CA-B4B8-814FD0E87600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2154</Words>
  <Application>Microsoft Office PowerPoint</Application>
  <PresentationFormat>Custom</PresentationFormat>
  <Paragraphs>375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Poppins Bold</vt:lpstr>
      <vt:lpstr>Arial</vt:lpstr>
      <vt:lpstr>Poppins Bold Italics</vt:lpstr>
      <vt:lpstr>Canva Sans</vt:lpstr>
      <vt:lpstr>Inter</vt:lpstr>
      <vt:lpstr>Inter Bold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White Simple Research Proposal Presentation</dc:title>
  <cp:lastModifiedBy>NIMESH S D S it22102546</cp:lastModifiedBy>
  <cp:revision>2</cp:revision>
  <dcterms:created xsi:type="dcterms:W3CDTF">2006-08-16T00:00:00Z</dcterms:created>
  <dcterms:modified xsi:type="dcterms:W3CDTF">2025-09-04T19:02:12Z</dcterms:modified>
  <dc:identifier>DAGxiCeZTaU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0x0101008DC20DB7DB36DD49BC8150064CF95DD9</vt:lpwstr>
  </property>
</Properties>
</file>